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67" r:id="rId3"/>
    <p:sldId id="257" r:id="rId4"/>
    <p:sldId id="259" r:id="rId5"/>
    <p:sldId id="269" r:id="rId6"/>
    <p:sldId id="268" r:id="rId7"/>
    <p:sldId id="270" r:id="rId8"/>
    <p:sldId id="261" r:id="rId9"/>
    <p:sldId id="271" r:id="rId10"/>
    <p:sldId id="273" r:id="rId11"/>
    <p:sldId id="274" r:id="rId12"/>
    <p:sldId id="275" r:id="rId13"/>
    <p:sldId id="276" r:id="rId14"/>
    <p:sldId id="277" r:id="rId15"/>
    <p:sldId id="278" r:id="rId16"/>
    <p:sldId id="279" r:id="rId17"/>
    <p:sldId id="280" r:id="rId18"/>
    <p:sldId id="281" r:id="rId19"/>
    <p:sldId id="282" r:id="rId20"/>
  </p:sldIdLst>
  <p:sldSz cx="9144000" cy="6858000" type="screen4x3"/>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59" autoAdjust="0"/>
    <p:restoredTop sz="71634" autoAdjust="0"/>
  </p:normalViewPr>
  <p:slideViewPr>
    <p:cSldViewPr>
      <p:cViewPr varScale="1">
        <p:scale>
          <a:sx n="99" d="100"/>
          <a:sy n="99" d="100"/>
        </p:scale>
        <p:origin x="-1014" y="-84"/>
      </p:cViewPr>
      <p:guideLst>
        <p:guide orient="horz" pos="2160"/>
        <p:guide pos="2880"/>
      </p:guideLst>
    </p:cSldViewPr>
  </p:slideViewPr>
  <p:outlineViewPr>
    <p:cViewPr>
      <p:scale>
        <a:sx n="33" d="100"/>
        <a:sy n="33" d="100"/>
      </p:scale>
      <p:origin x="0" y="-3168"/>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6FCED4-AFBC-4A88-A769-4F472BD8BBE1}" type="doc">
      <dgm:prSet loTypeId="urn:microsoft.com/office/officeart/2005/8/layout/bProcess3" loCatId="process" qsTypeId="urn:microsoft.com/office/officeart/2005/8/quickstyle/simple1" qsCatId="simple" csTypeId="urn:microsoft.com/office/officeart/2005/8/colors/accent1_2" csCatId="accent1" phldr="1"/>
      <dgm:spPr/>
      <dgm:t>
        <a:bodyPr/>
        <a:lstStyle/>
        <a:p>
          <a:endParaRPr lang="en-US"/>
        </a:p>
      </dgm:t>
    </dgm:pt>
    <dgm:pt modelId="{D2091A28-ACA8-496B-AB5E-3AED28C54908}">
      <dgm:prSet phldrT="[Text]"/>
      <dgm:spPr/>
      <dgm:t>
        <a:bodyPr/>
        <a:lstStyle/>
        <a:p>
          <a:r>
            <a:rPr lang="en-US" dirty="0" smtClean="0"/>
            <a:t>Feature Extraction and Quantization</a:t>
          </a:r>
          <a:endParaRPr lang="en-US" dirty="0"/>
        </a:p>
      </dgm:t>
    </dgm:pt>
    <dgm:pt modelId="{7C2D4471-100E-46FA-8883-78261E766DF6}" type="parTrans" cxnId="{72118280-BF56-4D46-8164-2B3C8E7BBCAC}">
      <dgm:prSet/>
      <dgm:spPr/>
      <dgm:t>
        <a:bodyPr/>
        <a:lstStyle/>
        <a:p>
          <a:endParaRPr lang="en-US"/>
        </a:p>
      </dgm:t>
    </dgm:pt>
    <dgm:pt modelId="{2040F5E2-762C-4C17-98FD-2C9D0C93DB16}" type="sibTrans" cxnId="{72118280-BF56-4D46-8164-2B3C8E7BBCAC}">
      <dgm:prSet/>
      <dgm:spPr/>
      <dgm:t>
        <a:bodyPr/>
        <a:lstStyle/>
        <a:p>
          <a:endParaRPr lang="en-US"/>
        </a:p>
      </dgm:t>
    </dgm:pt>
    <dgm:pt modelId="{FE78909F-467D-442D-8034-EE4D99F06D07}">
      <dgm:prSet phldrT="[Text]"/>
      <dgm:spPr/>
      <dgm:t>
        <a:bodyPr/>
        <a:lstStyle/>
        <a:p>
          <a:r>
            <a:rPr lang="en-US" dirty="0" smtClean="0"/>
            <a:t>Inverted file Generation</a:t>
          </a:r>
          <a:endParaRPr lang="en-US" dirty="0"/>
        </a:p>
      </dgm:t>
    </dgm:pt>
    <dgm:pt modelId="{CEB7827D-18AD-4FEF-8113-277B7E83CFCE}" type="parTrans" cxnId="{5CE42A71-2D9A-4CA0-AACF-07B82FEFDC46}">
      <dgm:prSet/>
      <dgm:spPr/>
      <dgm:t>
        <a:bodyPr/>
        <a:lstStyle/>
        <a:p>
          <a:endParaRPr lang="en-US"/>
        </a:p>
      </dgm:t>
    </dgm:pt>
    <dgm:pt modelId="{78E44AE1-E17D-4509-96A3-2F003BE2CCA4}" type="sibTrans" cxnId="{5CE42A71-2D9A-4CA0-AACF-07B82FEFDC46}">
      <dgm:prSet/>
      <dgm:spPr/>
      <dgm:t>
        <a:bodyPr/>
        <a:lstStyle/>
        <a:p>
          <a:endParaRPr lang="en-US"/>
        </a:p>
      </dgm:t>
    </dgm:pt>
    <dgm:pt modelId="{FC5F0E02-CE41-4A91-8E2E-CF9EC0E5549E}">
      <dgm:prSet phldrT="[Text]"/>
      <dgm:spPr/>
      <dgm:t>
        <a:bodyPr/>
        <a:lstStyle/>
        <a:p>
          <a:r>
            <a:rPr lang="en-US" dirty="0" smtClean="0"/>
            <a:t>Clustering</a:t>
          </a:r>
          <a:endParaRPr lang="en-US" dirty="0"/>
        </a:p>
      </dgm:t>
    </dgm:pt>
    <dgm:pt modelId="{AEEA5A6E-F4FB-4139-9BCB-EE34FD8EA03E}" type="parTrans" cxnId="{BC9312C5-3D0C-4FF1-8B15-0FA01BF8438C}">
      <dgm:prSet/>
      <dgm:spPr/>
      <dgm:t>
        <a:bodyPr/>
        <a:lstStyle/>
        <a:p>
          <a:endParaRPr lang="en-US"/>
        </a:p>
      </dgm:t>
    </dgm:pt>
    <dgm:pt modelId="{AD939D23-0912-4C2C-AD78-D6144DB22598}" type="sibTrans" cxnId="{BC9312C5-3D0C-4FF1-8B15-0FA01BF8438C}">
      <dgm:prSet/>
      <dgm:spPr/>
      <dgm:t>
        <a:bodyPr/>
        <a:lstStyle/>
        <a:p>
          <a:endParaRPr lang="en-US"/>
        </a:p>
      </dgm:t>
    </dgm:pt>
    <dgm:pt modelId="{1173B754-79CB-4A3F-A67F-F3F2E32F5951}">
      <dgm:prSet phldrT="[Text]"/>
      <dgm:spPr/>
      <dgm:t>
        <a:bodyPr/>
        <a:lstStyle/>
        <a:p>
          <a:r>
            <a:rPr lang="en-US" dirty="0" smtClean="0"/>
            <a:t>Tracks to pairwise match conversion</a:t>
          </a:r>
          <a:endParaRPr lang="en-US" dirty="0"/>
        </a:p>
      </dgm:t>
    </dgm:pt>
    <dgm:pt modelId="{A2DD60C6-AD0C-4AF8-866F-EDF4EBD49002}" type="parTrans" cxnId="{33F325A2-C40F-43B5-ABC3-2ACF085C03E8}">
      <dgm:prSet/>
      <dgm:spPr/>
      <dgm:t>
        <a:bodyPr/>
        <a:lstStyle/>
        <a:p>
          <a:endParaRPr lang="en-US"/>
        </a:p>
      </dgm:t>
    </dgm:pt>
    <dgm:pt modelId="{C02F326B-EE58-4A4B-8093-41AAB4001B17}" type="sibTrans" cxnId="{33F325A2-C40F-43B5-ABC3-2ACF085C03E8}">
      <dgm:prSet/>
      <dgm:spPr/>
      <dgm:t>
        <a:bodyPr/>
        <a:lstStyle/>
        <a:p>
          <a:endParaRPr lang="en-US"/>
        </a:p>
      </dgm:t>
    </dgm:pt>
    <dgm:pt modelId="{D1C5035E-3B87-45CF-B48A-F63ACBF252EA}">
      <dgm:prSet phldrT="[Text]"/>
      <dgm:spPr/>
      <dgm:t>
        <a:bodyPr/>
        <a:lstStyle/>
        <a:p>
          <a:r>
            <a:rPr lang="en-US" dirty="0" smtClean="0"/>
            <a:t>Model Generation using Bundler</a:t>
          </a:r>
          <a:endParaRPr lang="en-US" dirty="0"/>
        </a:p>
      </dgm:t>
    </dgm:pt>
    <dgm:pt modelId="{D44D8EAD-961C-4307-906B-1B922CE35012}" type="parTrans" cxnId="{7ABF3073-D027-4ADA-8F24-76C73D2273F0}">
      <dgm:prSet/>
      <dgm:spPr/>
      <dgm:t>
        <a:bodyPr/>
        <a:lstStyle/>
        <a:p>
          <a:endParaRPr lang="en-US"/>
        </a:p>
      </dgm:t>
    </dgm:pt>
    <dgm:pt modelId="{98A40D96-8D3D-44D4-8F68-155345BAEEE1}" type="sibTrans" cxnId="{7ABF3073-D027-4ADA-8F24-76C73D2273F0}">
      <dgm:prSet/>
      <dgm:spPr/>
      <dgm:t>
        <a:bodyPr/>
        <a:lstStyle/>
        <a:p>
          <a:endParaRPr lang="en-US"/>
        </a:p>
      </dgm:t>
    </dgm:pt>
    <dgm:pt modelId="{0F75481D-E645-4382-A7C1-DDF0C69CDE7C}">
      <dgm:prSet phldrT="[Text]"/>
      <dgm:spPr/>
      <dgm:t>
        <a:bodyPr/>
        <a:lstStyle/>
        <a:p>
          <a:r>
            <a:rPr lang="en-US" dirty="0" smtClean="0"/>
            <a:t>Resample to </a:t>
          </a:r>
          <a:r>
            <a:rPr lang="en-US" smtClean="0"/>
            <a:t>common Resolution</a:t>
          </a:r>
          <a:endParaRPr lang="en-US" dirty="0"/>
        </a:p>
      </dgm:t>
    </dgm:pt>
    <dgm:pt modelId="{B78CC6B3-23C2-4907-A1C5-6889D2D1F22C}" type="parTrans" cxnId="{18A2E830-EEB4-45ED-86E0-059734E6A7E2}">
      <dgm:prSet/>
      <dgm:spPr/>
      <dgm:t>
        <a:bodyPr/>
        <a:lstStyle/>
        <a:p>
          <a:endParaRPr lang="en-US"/>
        </a:p>
      </dgm:t>
    </dgm:pt>
    <dgm:pt modelId="{4FF2DD8F-C2B7-4F6C-8FFD-A1C1E7A3204D}" type="sibTrans" cxnId="{18A2E830-EEB4-45ED-86E0-059734E6A7E2}">
      <dgm:prSet/>
      <dgm:spPr/>
      <dgm:t>
        <a:bodyPr/>
        <a:lstStyle/>
        <a:p>
          <a:endParaRPr lang="en-US"/>
        </a:p>
      </dgm:t>
    </dgm:pt>
    <dgm:pt modelId="{48E21CC4-82C2-4DA9-830A-D533FF7E05B5}" type="pres">
      <dgm:prSet presAssocID="{436FCED4-AFBC-4A88-A769-4F472BD8BBE1}" presName="Name0" presStyleCnt="0">
        <dgm:presLayoutVars>
          <dgm:dir/>
          <dgm:resizeHandles val="exact"/>
        </dgm:presLayoutVars>
      </dgm:prSet>
      <dgm:spPr/>
      <dgm:t>
        <a:bodyPr/>
        <a:lstStyle/>
        <a:p>
          <a:endParaRPr lang="de-CH"/>
        </a:p>
      </dgm:t>
    </dgm:pt>
    <dgm:pt modelId="{880D98E9-0688-40C2-A475-9E42953B9B49}" type="pres">
      <dgm:prSet presAssocID="{0F75481D-E645-4382-A7C1-DDF0C69CDE7C}" presName="node" presStyleLbl="node1" presStyleIdx="0" presStyleCnt="6">
        <dgm:presLayoutVars>
          <dgm:bulletEnabled val="1"/>
        </dgm:presLayoutVars>
      </dgm:prSet>
      <dgm:spPr/>
      <dgm:t>
        <a:bodyPr/>
        <a:lstStyle/>
        <a:p>
          <a:endParaRPr lang="en-US"/>
        </a:p>
      </dgm:t>
    </dgm:pt>
    <dgm:pt modelId="{C8A363E1-EBB3-480B-9397-5CD03F72C342}" type="pres">
      <dgm:prSet presAssocID="{4FF2DD8F-C2B7-4F6C-8FFD-A1C1E7A3204D}" presName="sibTrans" presStyleLbl="sibTrans1D1" presStyleIdx="0" presStyleCnt="5"/>
      <dgm:spPr/>
      <dgm:t>
        <a:bodyPr/>
        <a:lstStyle/>
        <a:p>
          <a:endParaRPr lang="de-CH"/>
        </a:p>
      </dgm:t>
    </dgm:pt>
    <dgm:pt modelId="{E5FB60C5-CB54-46F0-9574-436F5E36E346}" type="pres">
      <dgm:prSet presAssocID="{4FF2DD8F-C2B7-4F6C-8FFD-A1C1E7A3204D}" presName="connectorText" presStyleLbl="sibTrans1D1" presStyleIdx="0" presStyleCnt="5"/>
      <dgm:spPr/>
      <dgm:t>
        <a:bodyPr/>
        <a:lstStyle/>
        <a:p>
          <a:endParaRPr lang="de-CH"/>
        </a:p>
      </dgm:t>
    </dgm:pt>
    <dgm:pt modelId="{0F8DA45C-D26A-4120-93E8-4362B2027161}" type="pres">
      <dgm:prSet presAssocID="{D2091A28-ACA8-496B-AB5E-3AED28C54908}" presName="node" presStyleLbl="node1" presStyleIdx="1" presStyleCnt="6">
        <dgm:presLayoutVars>
          <dgm:bulletEnabled val="1"/>
        </dgm:presLayoutVars>
      </dgm:prSet>
      <dgm:spPr/>
      <dgm:t>
        <a:bodyPr/>
        <a:lstStyle/>
        <a:p>
          <a:endParaRPr lang="en-US"/>
        </a:p>
      </dgm:t>
    </dgm:pt>
    <dgm:pt modelId="{5079D5CC-38B3-4E86-B20C-D640A8EADC8E}" type="pres">
      <dgm:prSet presAssocID="{2040F5E2-762C-4C17-98FD-2C9D0C93DB16}" presName="sibTrans" presStyleLbl="sibTrans1D1" presStyleIdx="1" presStyleCnt="5"/>
      <dgm:spPr/>
      <dgm:t>
        <a:bodyPr/>
        <a:lstStyle/>
        <a:p>
          <a:endParaRPr lang="de-CH"/>
        </a:p>
      </dgm:t>
    </dgm:pt>
    <dgm:pt modelId="{6220531E-397C-4BD0-AC2B-904509847927}" type="pres">
      <dgm:prSet presAssocID="{2040F5E2-762C-4C17-98FD-2C9D0C93DB16}" presName="connectorText" presStyleLbl="sibTrans1D1" presStyleIdx="1" presStyleCnt="5"/>
      <dgm:spPr/>
      <dgm:t>
        <a:bodyPr/>
        <a:lstStyle/>
        <a:p>
          <a:endParaRPr lang="de-CH"/>
        </a:p>
      </dgm:t>
    </dgm:pt>
    <dgm:pt modelId="{3C0A07DE-44CD-4C8A-A7C9-3283CB6A3BDD}" type="pres">
      <dgm:prSet presAssocID="{FE78909F-467D-442D-8034-EE4D99F06D07}" presName="node" presStyleLbl="node1" presStyleIdx="2" presStyleCnt="6">
        <dgm:presLayoutVars>
          <dgm:bulletEnabled val="1"/>
        </dgm:presLayoutVars>
      </dgm:prSet>
      <dgm:spPr/>
      <dgm:t>
        <a:bodyPr/>
        <a:lstStyle/>
        <a:p>
          <a:endParaRPr lang="en-US"/>
        </a:p>
      </dgm:t>
    </dgm:pt>
    <dgm:pt modelId="{8428D67E-F063-408A-B6D1-814B3B12F4D0}" type="pres">
      <dgm:prSet presAssocID="{78E44AE1-E17D-4509-96A3-2F003BE2CCA4}" presName="sibTrans" presStyleLbl="sibTrans1D1" presStyleIdx="2" presStyleCnt="5"/>
      <dgm:spPr/>
      <dgm:t>
        <a:bodyPr/>
        <a:lstStyle/>
        <a:p>
          <a:endParaRPr lang="de-CH"/>
        </a:p>
      </dgm:t>
    </dgm:pt>
    <dgm:pt modelId="{DA5BC597-A046-4F04-9899-C3FD8C4583E2}" type="pres">
      <dgm:prSet presAssocID="{78E44AE1-E17D-4509-96A3-2F003BE2CCA4}" presName="connectorText" presStyleLbl="sibTrans1D1" presStyleIdx="2" presStyleCnt="5"/>
      <dgm:spPr/>
      <dgm:t>
        <a:bodyPr/>
        <a:lstStyle/>
        <a:p>
          <a:endParaRPr lang="de-CH"/>
        </a:p>
      </dgm:t>
    </dgm:pt>
    <dgm:pt modelId="{71CFFD35-F151-42D8-BAA8-8C79D8F0ABDC}" type="pres">
      <dgm:prSet presAssocID="{FC5F0E02-CE41-4A91-8E2E-CF9EC0E5549E}" presName="node" presStyleLbl="node1" presStyleIdx="3" presStyleCnt="6">
        <dgm:presLayoutVars>
          <dgm:bulletEnabled val="1"/>
        </dgm:presLayoutVars>
      </dgm:prSet>
      <dgm:spPr/>
      <dgm:t>
        <a:bodyPr/>
        <a:lstStyle/>
        <a:p>
          <a:endParaRPr lang="de-CH"/>
        </a:p>
      </dgm:t>
    </dgm:pt>
    <dgm:pt modelId="{D3AE4BD3-F188-4858-A0A5-6829F1384378}" type="pres">
      <dgm:prSet presAssocID="{AD939D23-0912-4C2C-AD78-D6144DB22598}" presName="sibTrans" presStyleLbl="sibTrans1D1" presStyleIdx="3" presStyleCnt="5"/>
      <dgm:spPr/>
      <dgm:t>
        <a:bodyPr/>
        <a:lstStyle/>
        <a:p>
          <a:endParaRPr lang="de-CH"/>
        </a:p>
      </dgm:t>
    </dgm:pt>
    <dgm:pt modelId="{3167D953-5F44-4FE5-87CE-99BAF6431239}" type="pres">
      <dgm:prSet presAssocID="{AD939D23-0912-4C2C-AD78-D6144DB22598}" presName="connectorText" presStyleLbl="sibTrans1D1" presStyleIdx="3" presStyleCnt="5"/>
      <dgm:spPr/>
      <dgm:t>
        <a:bodyPr/>
        <a:lstStyle/>
        <a:p>
          <a:endParaRPr lang="de-CH"/>
        </a:p>
      </dgm:t>
    </dgm:pt>
    <dgm:pt modelId="{BABCE750-128B-4558-95CC-C1111857AAED}" type="pres">
      <dgm:prSet presAssocID="{1173B754-79CB-4A3F-A67F-F3F2E32F5951}" presName="node" presStyleLbl="node1" presStyleIdx="4" presStyleCnt="6">
        <dgm:presLayoutVars>
          <dgm:bulletEnabled val="1"/>
        </dgm:presLayoutVars>
      </dgm:prSet>
      <dgm:spPr/>
      <dgm:t>
        <a:bodyPr/>
        <a:lstStyle/>
        <a:p>
          <a:endParaRPr lang="en-US"/>
        </a:p>
      </dgm:t>
    </dgm:pt>
    <dgm:pt modelId="{439C5229-3A9E-4291-9CDC-369C07BD0412}" type="pres">
      <dgm:prSet presAssocID="{C02F326B-EE58-4A4B-8093-41AAB4001B17}" presName="sibTrans" presStyleLbl="sibTrans1D1" presStyleIdx="4" presStyleCnt="5"/>
      <dgm:spPr/>
      <dgm:t>
        <a:bodyPr/>
        <a:lstStyle/>
        <a:p>
          <a:endParaRPr lang="de-CH"/>
        </a:p>
      </dgm:t>
    </dgm:pt>
    <dgm:pt modelId="{5E473099-EF3D-4E56-B866-294294505B4D}" type="pres">
      <dgm:prSet presAssocID="{C02F326B-EE58-4A4B-8093-41AAB4001B17}" presName="connectorText" presStyleLbl="sibTrans1D1" presStyleIdx="4" presStyleCnt="5"/>
      <dgm:spPr/>
      <dgm:t>
        <a:bodyPr/>
        <a:lstStyle/>
        <a:p>
          <a:endParaRPr lang="de-CH"/>
        </a:p>
      </dgm:t>
    </dgm:pt>
    <dgm:pt modelId="{E23CB1F0-5C23-4E4A-8F08-BB6C48FF47DF}" type="pres">
      <dgm:prSet presAssocID="{D1C5035E-3B87-45CF-B48A-F63ACBF252EA}" presName="node" presStyleLbl="node1" presStyleIdx="5" presStyleCnt="6">
        <dgm:presLayoutVars>
          <dgm:bulletEnabled val="1"/>
        </dgm:presLayoutVars>
      </dgm:prSet>
      <dgm:spPr/>
      <dgm:t>
        <a:bodyPr/>
        <a:lstStyle/>
        <a:p>
          <a:endParaRPr lang="en-US"/>
        </a:p>
      </dgm:t>
    </dgm:pt>
  </dgm:ptLst>
  <dgm:cxnLst>
    <dgm:cxn modelId="{2A6578C6-90EA-40EC-AD6C-48CD3A79D79A}" type="presOf" srcId="{AD939D23-0912-4C2C-AD78-D6144DB22598}" destId="{3167D953-5F44-4FE5-87CE-99BAF6431239}" srcOrd="1" destOrd="0" presId="urn:microsoft.com/office/officeart/2005/8/layout/bProcess3"/>
    <dgm:cxn modelId="{B909AA2A-2E47-439E-9892-269E2DF11D15}" type="presOf" srcId="{78E44AE1-E17D-4509-96A3-2F003BE2CCA4}" destId="{8428D67E-F063-408A-B6D1-814B3B12F4D0}" srcOrd="0" destOrd="0" presId="urn:microsoft.com/office/officeart/2005/8/layout/bProcess3"/>
    <dgm:cxn modelId="{B7A9CBFD-91F1-4228-B90A-98352C1FCAA3}" type="presOf" srcId="{2040F5E2-762C-4C17-98FD-2C9D0C93DB16}" destId="{6220531E-397C-4BD0-AC2B-904509847927}" srcOrd="1" destOrd="0" presId="urn:microsoft.com/office/officeart/2005/8/layout/bProcess3"/>
    <dgm:cxn modelId="{80A8119C-8819-448F-B397-0110689C8AE3}" type="presOf" srcId="{FE78909F-467D-442D-8034-EE4D99F06D07}" destId="{3C0A07DE-44CD-4C8A-A7C9-3283CB6A3BDD}" srcOrd="0" destOrd="0" presId="urn:microsoft.com/office/officeart/2005/8/layout/bProcess3"/>
    <dgm:cxn modelId="{3387D655-2F70-4B73-BBA5-ABF70E7B5F1B}" type="presOf" srcId="{1173B754-79CB-4A3F-A67F-F3F2E32F5951}" destId="{BABCE750-128B-4558-95CC-C1111857AAED}" srcOrd="0" destOrd="0" presId="urn:microsoft.com/office/officeart/2005/8/layout/bProcess3"/>
    <dgm:cxn modelId="{DE5C96DE-10E5-4393-9121-FA00295A6A23}" type="presOf" srcId="{4FF2DD8F-C2B7-4F6C-8FFD-A1C1E7A3204D}" destId="{E5FB60C5-CB54-46F0-9574-436F5E36E346}" srcOrd="1" destOrd="0" presId="urn:microsoft.com/office/officeart/2005/8/layout/bProcess3"/>
    <dgm:cxn modelId="{B02CED92-533A-4D18-AF5F-93FCF8CC0949}" type="presOf" srcId="{78E44AE1-E17D-4509-96A3-2F003BE2CCA4}" destId="{DA5BC597-A046-4F04-9899-C3FD8C4583E2}" srcOrd="1" destOrd="0" presId="urn:microsoft.com/office/officeart/2005/8/layout/bProcess3"/>
    <dgm:cxn modelId="{26BDDEC9-ABDC-4498-A006-3204E5D1F8C5}" type="presOf" srcId="{0F75481D-E645-4382-A7C1-DDF0C69CDE7C}" destId="{880D98E9-0688-40C2-A475-9E42953B9B49}" srcOrd="0" destOrd="0" presId="urn:microsoft.com/office/officeart/2005/8/layout/bProcess3"/>
    <dgm:cxn modelId="{47371C90-8C6F-4010-A6A1-85B3D47A1B9E}" type="presOf" srcId="{D2091A28-ACA8-496B-AB5E-3AED28C54908}" destId="{0F8DA45C-D26A-4120-93E8-4362B2027161}" srcOrd="0" destOrd="0" presId="urn:microsoft.com/office/officeart/2005/8/layout/bProcess3"/>
    <dgm:cxn modelId="{B745F144-DC27-4E62-9382-D9C00FF75C0A}" type="presOf" srcId="{C02F326B-EE58-4A4B-8093-41AAB4001B17}" destId="{5E473099-EF3D-4E56-B866-294294505B4D}" srcOrd="1" destOrd="0" presId="urn:microsoft.com/office/officeart/2005/8/layout/bProcess3"/>
    <dgm:cxn modelId="{72118280-BF56-4D46-8164-2B3C8E7BBCAC}" srcId="{436FCED4-AFBC-4A88-A769-4F472BD8BBE1}" destId="{D2091A28-ACA8-496B-AB5E-3AED28C54908}" srcOrd="1" destOrd="0" parTransId="{7C2D4471-100E-46FA-8883-78261E766DF6}" sibTransId="{2040F5E2-762C-4C17-98FD-2C9D0C93DB16}"/>
    <dgm:cxn modelId="{7ABF3073-D027-4ADA-8F24-76C73D2273F0}" srcId="{436FCED4-AFBC-4A88-A769-4F472BD8BBE1}" destId="{D1C5035E-3B87-45CF-B48A-F63ACBF252EA}" srcOrd="5" destOrd="0" parTransId="{D44D8EAD-961C-4307-906B-1B922CE35012}" sibTransId="{98A40D96-8D3D-44D4-8F68-155345BAEEE1}"/>
    <dgm:cxn modelId="{BC9312C5-3D0C-4FF1-8B15-0FA01BF8438C}" srcId="{436FCED4-AFBC-4A88-A769-4F472BD8BBE1}" destId="{FC5F0E02-CE41-4A91-8E2E-CF9EC0E5549E}" srcOrd="3" destOrd="0" parTransId="{AEEA5A6E-F4FB-4139-9BCB-EE34FD8EA03E}" sibTransId="{AD939D23-0912-4C2C-AD78-D6144DB22598}"/>
    <dgm:cxn modelId="{809425A8-1712-4DB3-809C-A0DC3B726C76}" type="presOf" srcId="{D1C5035E-3B87-45CF-B48A-F63ACBF252EA}" destId="{E23CB1F0-5C23-4E4A-8F08-BB6C48FF47DF}" srcOrd="0" destOrd="0" presId="urn:microsoft.com/office/officeart/2005/8/layout/bProcess3"/>
    <dgm:cxn modelId="{412E23A8-0603-4783-84C1-F7D3AE003DD5}" type="presOf" srcId="{AD939D23-0912-4C2C-AD78-D6144DB22598}" destId="{D3AE4BD3-F188-4858-A0A5-6829F1384378}" srcOrd="0" destOrd="0" presId="urn:microsoft.com/office/officeart/2005/8/layout/bProcess3"/>
    <dgm:cxn modelId="{33F325A2-C40F-43B5-ABC3-2ACF085C03E8}" srcId="{436FCED4-AFBC-4A88-A769-4F472BD8BBE1}" destId="{1173B754-79CB-4A3F-A67F-F3F2E32F5951}" srcOrd="4" destOrd="0" parTransId="{A2DD60C6-AD0C-4AF8-866F-EDF4EBD49002}" sibTransId="{C02F326B-EE58-4A4B-8093-41AAB4001B17}"/>
    <dgm:cxn modelId="{56A1FD60-9F9C-46F7-BF43-7DCCCAC06DF6}" type="presOf" srcId="{4FF2DD8F-C2B7-4F6C-8FFD-A1C1E7A3204D}" destId="{C8A363E1-EBB3-480B-9397-5CD03F72C342}" srcOrd="0" destOrd="0" presId="urn:microsoft.com/office/officeart/2005/8/layout/bProcess3"/>
    <dgm:cxn modelId="{18A2E830-EEB4-45ED-86E0-059734E6A7E2}" srcId="{436FCED4-AFBC-4A88-A769-4F472BD8BBE1}" destId="{0F75481D-E645-4382-A7C1-DDF0C69CDE7C}" srcOrd="0" destOrd="0" parTransId="{B78CC6B3-23C2-4907-A1C5-6889D2D1F22C}" sibTransId="{4FF2DD8F-C2B7-4F6C-8FFD-A1C1E7A3204D}"/>
    <dgm:cxn modelId="{E0057C62-9C85-4E5D-B3CF-D67CE50C2BB5}" type="presOf" srcId="{2040F5E2-762C-4C17-98FD-2C9D0C93DB16}" destId="{5079D5CC-38B3-4E86-B20C-D640A8EADC8E}" srcOrd="0" destOrd="0" presId="urn:microsoft.com/office/officeart/2005/8/layout/bProcess3"/>
    <dgm:cxn modelId="{D70BA9E5-013D-42CA-86EC-67D48FDE4DFF}" type="presOf" srcId="{C02F326B-EE58-4A4B-8093-41AAB4001B17}" destId="{439C5229-3A9E-4291-9CDC-369C07BD0412}" srcOrd="0" destOrd="0" presId="urn:microsoft.com/office/officeart/2005/8/layout/bProcess3"/>
    <dgm:cxn modelId="{86EEA634-D0BA-466E-ABD5-54838F9243D6}" type="presOf" srcId="{436FCED4-AFBC-4A88-A769-4F472BD8BBE1}" destId="{48E21CC4-82C2-4DA9-830A-D533FF7E05B5}" srcOrd="0" destOrd="0" presId="urn:microsoft.com/office/officeart/2005/8/layout/bProcess3"/>
    <dgm:cxn modelId="{5CE42A71-2D9A-4CA0-AACF-07B82FEFDC46}" srcId="{436FCED4-AFBC-4A88-A769-4F472BD8BBE1}" destId="{FE78909F-467D-442D-8034-EE4D99F06D07}" srcOrd="2" destOrd="0" parTransId="{CEB7827D-18AD-4FEF-8113-277B7E83CFCE}" sibTransId="{78E44AE1-E17D-4509-96A3-2F003BE2CCA4}"/>
    <dgm:cxn modelId="{B7E171F5-8698-4B1A-812B-BEC654B03986}" type="presOf" srcId="{FC5F0E02-CE41-4A91-8E2E-CF9EC0E5549E}" destId="{71CFFD35-F151-42D8-BAA8-8C79D8F0ABDC}" srcOrd="0" destOrd="0" presId="urn:microsoft.com/office/officeart/2005/8/layout/bProcess3"/>
    <dgm:cxn modelId="{77B7E7CE-F6F5-4665-B1E3-EAB27CCE263D}" type="presParOf" srcId="{48E21CC4-82C2-4DA9-830A-D533FF7E05B5}" destId="{880D98E9-0688-40C2-A475-9E42953B9B49}" srcOrd="0" destOrd="0" presId="urn:microsoft.com/office/officeart/2005/8/layout/bProcess3"/>
    <dgm:cxn modelId="{DA423214-A5E0-4FF9-96CF-AFFC56B5910A}" type="presParOf" srcId="{48E21CC4-82C2-4DA9-830A-D533FF7E05B5}" destId="{C8A363E1-EBB3-480B-9397-5CD03F72C342}" srcOrd="1" destOrd="0" presId="urn:microsoft.com/office/officeart/2005/8/layout/bProcess3"/>
    <dgm:cxn modelId="{D41004E4-597C-4875-A9A6-2DF1F0D21081}" type="presParOf" srcId="{C8A363E1-EBB3-480B-9397-5CD03F72C342}" destId="{E5FB60C5-CB54-46F0-9574-436F5E36E346}" srcOrd="0" destOrd="0" presId="urn:microsoft.com/office/officeart/2005/8/layout/bProcess3"/>
    <dgm:cxn modelId="{7F1E468D-4498-4C63-A864-0794281826BC}" type="presParOf" srcId="{48E21CC4-82C2-4DA9-830A-D533FF7E05B5}" destId="{0F8DA45C-D26A-4120-93E8-4362B2027161}" srcOrd="2" destOrd="0" presId="urn:microsoft.com/office/officeart/2005/8/layout/bProcess3"/>
    <dgm:cxn modelId="{C30E7548-3866-4F2C-BD5B-B75669969C52}" type="presParOf" srcId="{48E21CC4-82C2-4DA9-830A-D533FF7E05B5}" destId="{5079D5CC-38B3-4E86-B20C-D640A8EADC8E}" srcOrd="3" destOrd="0" presId="urn:microsoft.com/office/officeart/2005/8/layout/bProcess3"/>
    <dgm:cxn modelId="{77C52F8A-73DF-4F21-9158-DD1BCEDD931F}" type="presParOf" srcId="{5079D5CC-38B3-4E86-B20C-D640A8EADC8E}" destId="{6220531E-397C-4BD0-AC2B-904509847927}" srcOrd="0" destOrd="0" presId="urn:microsoft.com/office/officeart/2005/8/layout/bProcess3"/>
    <dgm:cxn modelId="{83B99728-E0A9-4477-95AF-294B75955B55}" type="presParOf" srcId="{48E21CC4-82C2-4DA9-830A-D533FF7E05B5}" destId="{3C0A07DE-44CD-4C8A-A7C9-3283CB6A3BDD}" srcOrd="4" destOrd="0" presId="urn:microsoft.com/office/officeart/2005/8/layout/bProcess3"/>
    <dgm:cxn modelId="{EE8F0E67-BFEB-4F76-9C9B-4F59C99A40D7}" type="presParOf" srcId="{48E21CC4-82C2-4DA9-830A-D533FF7E05B5}" destId="{8428D67E-F063-408A-B6D1-814B3B12F4D0}" srcOrd="5" destOrd="0" presId="urn:microsoft.com/office/officeart/2005/8/layout/bProcess3"/>
    <dgm:cxn modelId="{04788703-7023-4F9F-87D8-65C9055358B3}" type="presParOf" srcId="{8428D67E-F063-408A-B6D1-814B3B12F4D0}" destId="{DA5BC597-A046-4F04-9899-C3FD8C4583E2}" srcOrd="0" destOrd="0" presId="urn:microsoft.com/office/officeart/2005/8/layout/bProcess3"/>
    <dgm:cxn modelId="{3BDC4539-2DF5-43ED-A82B-4AC47E124CCB}" type="presParOf" srcId="{48E21CC4-82C2-4DA9-830A-D533FF7E05B5}" destId="{71CFFD35-F151-42D8-BAA8-8C79D8F0ABDC}" srcOrd="6" destOrd="0" presId="urn:microsoft.com/office/officeart/2005/8/layout/bProcess3"/>
    <dgm:cxn modelId="{2DC99762-D967-4DEE-94B7-22ABEE7167C3}" type="presParOf" srcId="{48E21CC4-82C2-4DA9-830A-D533FF7E05B5}" destId="{D3AE4BD3-F188-4858-A0A5-6829F1384378}" srcOrd="7" destOrd="0" presId="urn:microsoft.com/office/officeart/2005/8/layout/bProcess3"/>
    <dgm:cxn modelId="{2E35DE07-1FC5-46D7-AA70-F745442E73E1}" type="presParOf" srcId="{D3AE4BD3-F188-4858-A0A5-6829F1384378}" destId="{3167D953-5F44-4FE5-87CE-99BAF6431239}" srcOrd="0" destOrd="0" presId="urn:microsoft.com/office/officeart/2005/8/layout/bProcess3"/>
    <dgm:cxn modelId="{65458903-2C1C-4F29-8F89-EE1B59AD7576}" type="presParOf" srcId="{48E21CC4-82C2-4DA9-830A-D533FF7E05B5}" destId="{BABCE750-128B-4558-95CC-C1111857AAED}" srcOrd="8" destOrd="0" presId="urn:microsoft.com/office/officeart/2005/8/layout/bProcess3"/>
    <dgm:cxn modelId="{B96668AA-155F-441F-8DBA-1D6B8D1F2894}" type="presParOf" srcId="{48E21CC4-82C2-4DA9-830A-D533FF7E05B5}" destId="{439C5229-3A9E-4291-9CDC-369C07BD0412}" srcOrd="9" destOrd="0" presId="urn:microsoft.com/office/officeart/2005/8/layout/bProcess3"/>
    <dgm:cxn modelId="{5FD73A97-D418-4FA2-B83F-95A9A819D263}" type="presParOf" srcId="{439C5229-3A9E-4291-9CDC-369C07BD0412}" destId="{5E473099-EF3D-4E56-B866-294294505B4D}" srcOrd="0" destOrd="0" presId="urn:microsoft.com/office/officeart/2005/8/layout/bProcess3"/>
    <dgm:cxn modelId="{9EE01A25-6D50-44EB-B408-6AB0E52D31A9}" type="presParOf" srcId="{48E21CC4-82C2-4DA9-830A-D533FF7E05B5}" destId="{E23CB1F0-5C23-4E4A-8F08-BB6C48FF47DF}" srcOrd="10" destOrd="0" presId="urn:microsoft.com/office/officeart/2005/8/layout/b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8A363E1-EBB3-480B-9397-5CD03F72C342}">
      <dsp:nvSpPr>
        <dsp:cNvPr id="0" name=""/>
        <dsp:cNvSpPr/>
      </dsp:nvSpPr>
      <dsp:spPr>
        <a:xfrm>
          <a:off x="2379359" y="1231698"/>
          <a:ext cx="515615" cy="91440"/>
        </a:xfrm>
        <a:custGeom>
          <a:avLst/>
          <a:gdLst/>
          <a:ahLst/>
          <a:cxnLst/>
          <a:rect l="0" t="0" r="0" b="0"/>
          <a:pathLst>
            <a:path>
              <a:moveTo>
                <a:pt x="0" y="45720"/>
              </a:moveTo>
              <a:lnTo>
                <a:pt x="515615"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623511" y="1274687"/>
        <a:ext cx="27310" cy="5462"/>
      </dsp:txXfrm>
    </dsp:sp>
    <dsp:sp modelId="{880D98E9-0688-40C2-A475-9E42953B9B49}">
      <dsp:nvSpPr>
        <dsp:cNvPr id="0" name=""/>
        <dsp:cNvSpPr/>
      </dsp:nvSpPr>
      <dsp:spPr>
        <a:xfrm>
          <a:off x="6308" y="564963"/>
          <a:ext cx="2374850" cy="1424910"/>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en-US" sz="2500" kern="1200" dirty="0" smtClean="0"/>
            <a:t>Resample to </a:t>
          </a:r>
          <a:r>
            <a:rPr lang="en-US" sz="2500" kern="1200" smtClean="0"/>
            <a:t>common Resolution</a:t>
          </a:r>
          <a:endParaRPr lang="en-US" sz="2500" kern="1200" dirty="0"/>
        </a:p>
      </dsp:txBody>
      <dsp:txXfrm>
        <a:off x="6308" y="564963"/>
        <a:ext cx="2374850" cy="1424910"/>
      </dsp:txXfrm>
    </dsp:sp>
    <dsp:sp modelId="{5079D5CC-38B3-4E86-B20C-D640A8EADC8E}">
      <dsp:nvSpPr>
        <dsp:cNvPr id="0" name=""/>
        <dsp:cNvSpPr/>
      </dsp:nvSpPr>
      <dsp:spPr>
        <a:xfrm>
          <a:off x="5300425" y="1231698"/>
          <a:ext cx="515615" cy="91440"/>
        </a:xfrm>
        <a:custGeom>
          <a:avLst/>
          <a:gdLst/>
          <a:ahLst/>
          <a:cxnLst/>
          <a:rect l="0" t="0" r="0" b="0"/>
          <a:pathLst>
            <a:path>
              <a:moveTo>
                <a:pt x="0" y="45720"/>
              </a:moveTo>
              <a:lnTo>
                <a:pt x="515615"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544577" y="1274687"/>
        <a:ext cx="27310" cy="5462"/>
      </dsp:txXfrm>
    </dsp:sp>
    <dsp:sp modelId="{0F8DA45C-D26A-4120-93E8-4362B2027161}">
      <dsp:nvSpPr>
        <dsp:cNvPr id="0" name=""/>
        <dsp:cNvSpPr/>
      </dsp:nvSpPr>
      <dsp:spPr>
        <a:xfrm>
          <a:off x="2927374" y="564963"/>
          <a:ext cx="2374850" cy="1424910"/>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en-US" sz="2500" kern="1200" dirty="0" smtClean="0"/>
            <a:t>Feature Extraction and Quantization</a:t>
          </a:r>
          <a:endParaRPr lang="en-US" sz="2500" kern="1200" dirty="0"/>
        </a:p>
      </dsp:txBody>
      <dsp:txXfrm>
        <a:off x="2927374" y="564963"/>
        <a:ext cx="2374850" cy="1424910"/>
      </dsp:txXfrm>
    </dsp:sp>
    <dsp:sp modelId="{8428D67E-F063-408A-B6D1-814B3B12F4D0}">
      <dsp:nvSpPr>
        <dsp:cNvPr id="0" name=""/>
        <dsp:cNvSpPr/>
      </dsp:nvSpPr>
      <dsp:spPr>
        <a:xfrm>
          <a:off x="1193734" y="1988073"/>
          <a:ext cx="5842131" cy="515615"/>
        </a:xfrm>
        <a:custGeom>
          <a:avLst/>
          <a:gdLst/>
          <a:ahLst/>
          <a:cxnLst/>
          <a:rect l="0" t="0" r="0" b="0"/>
          <a:pathLst>
            <a:path>
              <a:moveTo>
                <a:pt x="5842131" y="0"/>
              </a:moveTo>
              <a:lnTo>
                <a:pt x="5842131" y="274907"/>
              </a:lnTo>
              <a:lnTo>
                <a:pt x="0" y="274907"/>
              </a:lnTo>
              <a:lnTo>
                <a:pt x="0" y="515615"/>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3968109" y="2243150"/>
        <a:ext cx="293380" cy="5462"/>
      </dsp:txXfrm>
    </dsp:sp>
    <dsp:sp modelId="{3C0A07DE-44CD-4C8A-A7C9-3283CB6A3BDD}">
      <dsp:nvSpPr>
        <dsp:cNvPr id="0" name=""/>
        <dsp:cNvSpPr/>
      </dsp:nvSpPr>
      <dsp:spPr>
        <a:xfrm>
          <a:off x="5848440" y="564963"/>
          <a:ext cx="2374850" cy="1424910"/>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en-US" sz="2500" kern="1200" dirty="0" smtClean="0"/>
            <a:t>Inverted file Generation</a:t>
          </a:r>
          <a:endParaRPr lang="en-US" sz="2500" kern="1200" dirty="0"/>
        </a:p>
      </dsp:txBody>
      <dsp:txXfrm>
        <a:off x="5848440" y="564963"/>
        <a:ext cx="2374850" cy="1424910"/>
      </dsp:txXfrm>
    </dsp:sp>
    <dsp:sp modelId="{D3AE4BD3-F188-4858-A0A5-6829F1384378}">
      <dsp:nvSpPr>
        <dsp:cNvPr id="0" name=""/>
        <dsp:cNvSpPr/>
      </dsp:nvSpPr>
      <dsp:spPr>
        <a:xfrm>
          <a:off x="2379359" y="3202824"/>
          <a:ext cx="515615" cy="91440"/>
        </a:xfrm>
        <a:custGeom>
          <a:avLst/>
          <a:gdLst/>
          <a:ahLst/>
          <a:cxnLst/>
          <a:rect l="0" t="0" r="0" b="0"/>
          <a:pathLst>
            <a:path>
              <a:moveTo>
                <a:pt x="0" y="45720"/>
              </a:moveTo>
              <a:lnTo>
                <a:pt x="515615"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623511" y="3245813"/>
        <a:ext cx="27310" cy="5462"/>
      </dsp:txXfrm>
    </dsp:sp>
    <dsp:sp modelId="{71CFFD35-F151-42D8-BAA8-8C79D8F0ABDC}">
      <dsp:nvSpPr>
        <dsp:cNvPr id="0" name=""/>
        <dsp:cNvSpPr/>
      </dsp:nvSpPr>
      <dsp:spPr>
        <a:xfrm>
          <a:off x="6308" y="2536089"/>
          <a:ext cx="2374850" cy="1424910"/>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en-US" sz="2500" kern="1200" dirty="0" smtClean="0"/>
            <a:t>Clustering</a:t>
          </a:r>
          <a:endParaRPr lang="en-US" sz="2500" kern="1200" dirty="0"/>
        </a:p>
      </dsp:txBody>
      <dsp:txXfrm>
        <a:off x="6308" y="2536089"/>
        <a:ext cx="2374850" cy="1424910"/>
      </dsp:txXfrm>
    </dsp:sp>
    <dsp:sp modelId="{439C5229-3A9E-4291-9CDC-369C07BD0412}">
      <dsp:nvSpPr>
        <dsp:cNvPr id="0" name=""/>
        <dsp:cNvSpPr/>
      </dsp:nvSpPr>
      <dsp:spPr>
        <a:xfrm>
          <a:off x="5300425" y="3202824"/>
          <a:ext cx="515615" cy="91440"/>
        </a:xfrm>
        <a:custGeom>
          <a:avLst/>
          <a:gdLst/>
          <a:ahLst/>
          <a:cxnLst/>
          <a:rect l="0" t="0" r="0" b="0"/>
          <a:pathLst>
            <a:path>
              <a:moveTo>
                <a:pt x="0" y="45720"/>
              </a:moveTo>
              <a:lnTo>
                <a:pt x="515615"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544577" y="3245813"/>
        <a:ext cx="27310" cy="5462"/>
      </dsp:txXfrm>
    </dsp:sp>
    <dsp:sp modelId="{BABCE750-128B-4558-95CC-C1111857AAED}">
      <dsp:nvSpPr>
        <dsp:cNvPr id="0" name=""/>
        <dsp:cNvSpPr/>
      </dsp:nvSpPr>
      <dsp:spPr>
        <a:xfrm>
          <a:off x="2927374" y="2536089"/>
          <a:ext cx="2374850" cy="1424910"/>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en-US" sz="2500" kern="1200" dirty="0" smtClean="0"/>
            <a:t>Tracks to pairwise match conversion</a:t>
          </a:r>
          <a:endParaRPr lang="en-US" sz="2500" kern="1200" dirty="0"/>
        </a:p>
      </dsp:txBody>
      <dsp:txXfrm>
        <a:off x="2927374" y="2536089"/>
        <a:ext cx="2374850" cy="1424910"/>
      </dsp:txXfrm>
    </dsp:sp>
    <dsp:sp modelId="{E23CB1F0-5C23-4E4A-8F08-BB6C48FF47DF}">
      <dsp:nvSpPr>
        <dsp:cNvPr id="0" name=""/>
        <dsp:cNvSpPr/>
      </dsp:nvSpPr>
      <dsp:spPr>
        <a:xfrm>
          <a:off x="5848440" y="2536089"/>
          <a:ext cx="2374850" cy="1424910"/>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ctr" anchorCtr="0">
          <a:noAutofit/>
        </a:bodyPr>
        <a:lstStyle/>
        <a:p>
          <a:pPr lvl="0" algn="ctr" defTabSz="1111250">
            <a:lnSpc>
              <a:spcPct val="90000"/>
            </a:lnSpc>
            <a:spcBef>
              <a:spcPct val="0"/>
            </a:spcBef>
            <a:spcAft>
              <a:spcPct val="35000"/>
            </a:spcAft>
          </a:pPr>
          <a:r>
            <a:rPr lang="en-US" sz="2500" kern="1200" dirty="0" smtClean="0"/>
            <a:t>Model Generation using Bundler</a:t>
          </a:r>
          <a:endParaRPr lang="en-US" sz="2500" kern="1200" dirty="0"/>
        </a:p>
      </dsp:txBody>
      <dsp:txXfrm>
        <a:off x="5848440" y="2536089"/>
        <a:ext cx="2374850" cy="1424910"/>
      </dsp:txXfrm>
    </dsp:sp>
  </dsp:spTree>
</dsp:drawing>
</file>

<file path=ppt/diagrams/layout1.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DAA01B-4FEB-4568-87CE-BEE6D520319E}" type="datetimeFigureOut">
              <a:rPr lang="de-CH" smtClean="0"/>
              <a:t>16.03.2015</a:t>
            </a:fld>
            <a:endParaRPr lang="de-CH"/>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C8A7E4-87EE-4B4B-AFDD-A35B7FEFABAF}" type="slidenum">
              <a:rPr lang="de-CH" smtClean="0"/>
              <a:t>‹#›</a:t>
            </a:fld>
            <a:endParaRPr lang="de-CH"/>
          </a:p>
        </p:txBody>
      </p:sp>
    </p:spTree>
    <p:extLst>
      <p:ext uri="{BB962C8B-B14F-4D97-AF65-F5344CB8AC3E}">
        <p14:creationId xmlns:p14="http://schemas.microsoft.com/office/powerpoint/2010/main" val="33896313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unordered </a:t>
            </a:r>
            <a:r>
              <a:rPr lang="en-US" dirty="0" err="1" smtClean="0"/>
              <a:t>SfM</a:t>
            </a:r>
            <a:r>
              <a:rPr lang="en-US" dirty="0" smtClean="0"/>
              <a:t>?</a:t>
            </a:r>
          </a:p>
          <a:p>
            <a:endParaRPr lang="de-CH" dirty="0"/>
          </a:p>
        </p:txBody>
      </p:sp>
      <p:sp>
        <p:nvSpPr>
          <p:cNvPr id="4" name="Slide Number Placeholder 3"/>
          <p:cNvSpPr>
            <a:spLocks noGrp="1"/>
          </p:cNvSpPr>
          <p:nvPr>
            <p:ph type="sldNum" sz="quarter" idx="10"/>
          </p:nvPr>
        </p:nvSpPr>
        <p:spPr/>
        <p:txBody>
          <a:bodyPr/>
          <a:lstStyle/>
          <a:p>
            <a:fld id="{A5C8A7E4-87EE-4B4B-AFDD-A35B7FEFABAF}" type="slidenum">
              <a:rPr lang="de-CH" smtClean="0"/>
              <a:t>2</a:t>
            </a:fld>
            <a:endParaRPr lang="de-CH"/>
          </a:p>
        </p:txBody>
      </p:sp>
    </p:spTree>
    <p:extLst>
      <p:ext uri="{BB962C8B-B14F-4D97-AF65-F5344CB8AC3E}">
        <p14:creationId xmlns:p14="http://schemas.microsoft.com/office/powerpoint/2010/main" val="8486883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Almost all relevant images from a cluster could be oriented in most cases.</a:t>
            </a:r>
          </a:p>
          <a:p>
            <a:endParaRPr lang="en-US" dirty="0" smtClean="0"/>
          </a:p>
          <a:p>
            <a:r>
              <a:rPr lang="en-US" dirty="0" smtClean="0"/>
              <a:t>Inlier fraction of the proposed vocabulary-based matching is high enough to successfully RANSAC correct </a:t>
            </a:r>
            <a:r>
              <a:rPr lang="en-US" dirty="0" err="1" smtClean="0"/>
              <a:t>epipolar</a:t>
            </a:r>
            <a:r>
              <a:rPr lang="en-US" dirty="0" smtClean="0"/>
              <a:t> geometries.</a:t>
            </a:r>
          </a:p>
          <a:p>
            <a:endParaRPr lang="en-US" dirty="0" smtClean="0"/>
          </a:p>
          <a:p>
            <a:r>
              <a:rPr lang="en-US" dirty="0" smtClean="0"/>
              <a:t>Estimated camera poses are denoted by red pyramids.</a:t>
            </a:r>
          </a:p>
          <a:p>
            <a:endParaRPr lang="de-CH" dirty="0" smtClean="0"/>
          </a:p>
          <a:p>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15</a:t>
            </a:fld>
            <a:endParaRPr lang="de-CH"/>
          </a:p>
        </p:txBody>
      </p:sp>
    </p:spTree>
    <p:extLst>
      <p:ext uri="{BB962C8B-B14F-4D97-AF65-F5344CB8AC3E}">
        <p14:creationId xmlns:p14="http://schemas.microsoft.com/office/powerpoint/2010/main" val="23309033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worst failure is that for PANTHEON 20% of the images, which show the inside of the building, could not be connected.</a:t>
            </a:r>
          </a:p>
          <a:p>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16</a:t>
            </a:fld>
            <a:endParaRPr lang="de-CH"/>
          </a:p>
        </p:txBody>
      </p:sp>
    </p:spTree>
    <p:extLst>
      <p:ext uri="{BB962C8B-B14F-4D97-AF65-F5344CB8AC3E}">
        <p14:creationId xmlns:p14="http://schemas.microsoft.com/office/powerpoint/2010/main" val="37045323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Time needed for exhaustive pairwise matching within the clusters (in hours). Three methods are compared: multi-threaded ANN CPU matching, </a:t>
            </a:r>
            <a:r>
              <a:rPr lang="en-US" dirty="0" err="1" smtClean="0"/>
              <a:t>SiftGPU</a:t>
            </a:r>
            <a:r>
              <a:rPr lang="en-US" dirty="0" smtClean="0"/>
              <a:t> (</a:t>
            </a:r>
            <a:r>
              <a:rPr lang="en-US" dirty="0" err="1" smtClean="0"/>
              <a:t>CUDAenabled</a:t>
            </a:r>
            <a:r>
              <a:rPr lang="en-US" dirty="0" smtClean="0"/>
              <a:t> GPU matching), and the proposed method. For the first two methods matching all image pairs without prior clustering would take orders of magnitude longer.</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As expected, the running time is orders of magnitude longer, even if the matching is parallelized in 24 threads,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state-of-the-art CUDA-enabled </a:t>
            </a:r>
            <a:r>
              <a:rPr lang="en-US" dirty="0" err="1" smtClean="0"/>
              <a:t>SiftGPU</a:t>
            </a:r>
            <a:r>
              <a:rPr lang="en-US" dirty="0" smtClean="0"/>
              <a:t> matching from </a:t>
            </a:r>
            <a:r>
              <a:rPr lang="en-US" dirty="0" err="1" smtClean="0"/>
              <a:t>VisualSFM</a:t>
            </a:r>
            <a:r>
              <a:rPr lang="en-US" dirty="0" smtClean="0"/>
              <a:t> for a slightly smaller number of SIFT features was not much faster than the multi-threaded CPU matching either,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proposed method—export of matches from the inverted file—is still roughly 30× faster.</a:t>
            </a:r>
            <a:endParaRPr lang="de-CH" dirty="0" smtClean="0"/>
          </a:p>
          <a:p>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17</a:t>
            </a:fld>
            <a:endParaRPr lang="de-CH"/>
          </a:p>
        </p:txBody>
      </p:sp>
    </p:spTree>
    <p:extLst>
      <p:ext uri="{BB962C8B-B14F-4D97-AF65-F5344CB8AC3E}">
        <p14:creationId xmlns:p14="http://schemas.microsoft.com/office/powerpoint/2010/main" val="38134986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1. For most applications this is the most important quality criterion. In localization/navigation-type applications the camera pose is the immediate goal. </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If the goal is 3D object modeling then </a:t>
            </a:r>
            <a:r>
              <a:rPr lang="en-US" dirty="0" err="1" smtClean="0"/>
              <a:t>SfM</a:t>
            </a:r>
            <a:r>
              <a:rPr lang="en-US" dirty="0" smtClean="0"/>
              <a:t> also serves mainly to recover the camera poses, since the final model is constructed in a subsequent step with some form of dense matching or 3D surface reconstruction.</a:t>
            </a:r>
          </a:p>
          <a:p>
            <a:pPr marL="0" marR="0" indent="0" algn="l" defTabSz="914400" rtl="0" eaLnBrk="1" fontAlgn="auto" latinLnBrk="0" hangingPunct="1">
              <a:lnSpc>
                <a:spcPct val="100000"/>
              </a:lnSpc>
              <a:spcBef>
                <a:spcPts val="0"/>
              </a:spcBef>
              <a:spcAft>
                <a:spcPts val="0"/>
              </a:spcAft>
              <a:buClrTx/>
              <a:buSzTx/>
              <a:buFontTx/>
              <a:buNone/>
              <a:tabLst/>
              <a:defRPr/>
            </a:pPr>
            <a:endParaRPr lang="de-CH"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2.  Vocabulary-based matching is stricter and cannot always find the complete track for an object point. This is in all likelihood also the reason why Bundler took significantly longer to construct the 3D models from conventional pairwise matches.</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3. Means that the correspondences detected with the proposed method are either not quite as accurate, or that they contain more </a:t>
            </a:r>
            <a:r>
              <a:rPr lang="en-US" dirty="0" err="1" smtClean="0"/>
              <a:t>epipolar</a:t>
            </a:r>
            <a:r>
              <a:rPr lang="en-US" dirty="0" smtClean="0"/>
              <a:t>-consistent miss-matches. The lower accuracy is somewhat expected, since shorter tracks mean fewer rays per point and thus higher uncertainty of the triangulation. </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Also in Internet photo collections many images are typically taken from the same height with similar viewing direction, e.g. viewing the front side of a monument from street level. Under that viewing geometry repetitive or diffuse appearance along the (horizontal) </a:t>
            </a:r>
            <a:r>
              <a:rPr lang="en-US" dirty="0" err="1" smtClean="0"/>
              <a:t>epipolar</a:t>
            </a:r>
            <a:r>
              <a:rPr lang="en-US" dirty="0" smtClean="0"/>
              <a:t> lines can lead to miss-matches.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****Such matches will be rejected by the 2nd-best ratio test in standard SIFT matching, but the vocabulary-based approach includes no such test.</a:t>
            </a:r>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18</a:t>
            </a:fld>
            <a:endParaRPr lang="de-CH"/>
          </a:p>
        </p:txBody>
      </p:sp>
    </p:spTree>
    <p:extLst>
      <p:ext uri="{BB962C8B-B14F-4D97-AF65-F5344CB8AC3E}">
        <p14:creationId xmlns:p14="http://schemas.microsoft.com/office/powerpoint/2010/main" val="2094450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smtClean="0"/>
              <a:t>What makes the proposed method practical is the realization that today’s visual vocabularies are large enough to ensure that, even in datasets &gt; 10,000 images, the overwhelming majority of all words are in fact unique in all images they appear in.</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smtClean="0"/>
              <a:t>Interest point extraction, (ii) feature quantization against a fixed vocabulary, and (iii) inverted file generation.</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smtClean="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smtClean="0"/>
              <a:t>The additional steps needed to integrate the method with incremental </a:t>
            </a:r>
            <a:r>
              <a:rPr lang="en-US" dirty="0" err="1" smtClean="0"/>
              <a:t>SfM</a:t>
            </a:r>
            <a:r>
              <a:rPr lang="en-US" dirty="0" smtClean="0"/>
              <a:t>, namely (iv) clustering based on match counts and (v) export of two-view matches are still quadratic. But they involve only very simple operations and in practice are orders of magnitude faster than full ANN matching.</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smtClean="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smtClean="0"/>
              <a:t>Regarding scalability of the proposed approach, for 100,000 images with 10,000 features per image, the inverted file would take 6 GB of RAM (6 bytes per feature) and the clustering matrix Q would take 10 GB (2 bytes per image pair). Extrapolating the measured times, inverted file generation would take 6 hours (linear in the total number of features) and generation of Q 16 hours (quadratic in the track length) using a single thread, which are still very competitive times. For 1,000,000 images the method is currently not feasible, storing matrix Q in RAM would be impossible (1 TB).</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smtClean="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smtClean="0"/>
              <a:t>****An open question is when a vocabulary becomes too large to be useful for matching. It seems clear that a too fine quantization will cause tracks to become fragmented, or lost altogether. We did not experience problems in our experiments, but note that the critical size is also dependent on the dataset: image sets with few interest points or weak connectivity are more vulnerable to a loss of correspondences. To counter the problem it might be possible to exploit the similarity between different visual words, either by direct comparison or by analyzing the descriptors they were trained on, and augment the vocabulary with neighborhood information. This could potentially allow one to also match descriptors if they do not quantize to the exact same visual word.</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19</a:t>
            </a:fld>
            <a:endParaRPr lang="de-CH"/>
          </a:p>
        </p:txBody>
      </p:sp>
    </p:spTree>
    <p:extLst>
      <p:ext uri="{BB962C8B-B14F-4D97-AF65-F5344CB8AC3E}">
        <p14:creationId xmlns:p14="http://schemas.microsoft.com/office/powerpoint/2010/main" val="25749293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A5C8A7E4-87EE-4B4B-AFDD-A35B7FEFABAF}" type="slidenum">
              <a:rPr lang="de-CH" smtClean="0"/>
              <a:t>4</a:t>
            </a:fld>
            <a:endParaRPr lang="de-CH"/>
          </a:p>
        </p:txBody>
      </p:sp>
    </p:spTree>
    <p:extLst>
      <p:ext uri="{BB962C8B-B14F-4D97-AF65-F5344CB8AC3E}">
        <p14:creationId xmlns:p14="http://schemas.microsoft.com/office/powerpoint/2010/main" val="32630298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a:t>
            </a:r>
            <a:r>
              <a:rPr lang="en-US" baseline="0" dirty="0" smtClean="0"/>
              <a:t> each visual word, generate the list of all images in which the word appears in.</a:t>
            </a:r>
            <a:endParaRPr lang="de-CH" dirty="0"/>
          </a:p>
        </p:txBody>
      </p:sp>
      <p:sp>
        <p:nvSpPr>
          <p:cNvPr id="4" name="Slide Number Placeholder 3"/>
          <p:cNvSpPr>
            <a:spLocks noGrp="1"/>
          </p:cNvSpPr>
          <p:nvPr>
            <p:ph type="sldNum" sz="quarter" idx="10"/>
          </p:nvPr>
        </p:nvSpPr>
        <p:spPr/>
        <p:txBody>
          <a:bodyPr/>
          <a:lstStyle/>
          <a:p>
            <a:fld id="{A5C8A7E4-87EE-4B4B-AFDD-A35B7FEFABAF}" type="slidenum">
              <a:rPr lang="de-CH" smtClean="0"/>
              <a:t>7</a:t>
            </a:fld>
            <a:endParaRPr lang="de-CH"/>
          </a:p>
        </p:txBody>
      </p:sp>
    </p:spTree>
    <p:extLst>
      <p:ext uri="{BB962C8B-B14F-4D97-AF65-F5344CB8AC3E}">
        <p14:creationId xmlns:p14="http://schemas.microsoft.com/office/powerpoint/2010/main" val="24014553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Generally</a:t>
            </a:r>
            <a:r>
              <a:rPr lang="en-US" baseline="0" dirty="0" smtClean="0"/>
              <a:t> </a:t>
            </a:r>
            <a:r>
              <a:rPr lang="en-US" baseline="0" dirty="0" err="1" smtClean="0"/>
              <a:t>croudsourced</a:t>
            </a:r>
            <a:r>
              <a:rPr lang="en-US" baseline="0" dirty="0" smtClean="0"/>
              <a:t> datasets decompose into several smaller clusters that are disconnected</a:t>
            </a:r>
          </a:p>
          <a:p>
            <a:endParaRPr lang="en-US" baseline="0" dirty="0" smtClean="0"/>
          </a:p>
        </p:txBody>
      </p:sp>
      <p:sp>
        <p:nvSpPr>
          <p:cNvPr id="4" name="Slide Number Placeholder 3"/>
          <p:cNvSpPr>
            <a:spLocks noGrp="1"/>
          </p:cNvSpPr>
          <p:nvPr>
            <p:ph type="sldNum" sz="quarter" idx="10"/>
          </p:nvPr>
        </p:nvSpPr>
        <p:spPr/>
        <p:txBody>
          <a:bodyPr/>
          <a:lstStyle/>
          <a:p>
            <a:fld id="{A5C8A7E4-87EE-4B4B-AFDD-A35B7FEFABAF}" type="slidenum">
              <a:rPr lang="de-CH" smtClean="0"/>
              <a:t>8</a:t>
            </a:fld>
            <a:endParaRPr lang="de-CH"/>
          </a:p>
        </p:txBody>
      </p:sp>
    </p:spTree>
    <p:extLst>
      <p:ext uri="{BB962C8B-B14F-4D97-AF65-F5344CB8AC3E}">
        <p14:creationId xmlns:p14="http://schemas.microsoft.com/office/powerpoint/2010/main" val="24244294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10</a:t>
            </a:fld>
            <a:endParaRPr lang="de-CH"/>
          </a:p>
        </p:txBody>
      </p:sp>
    </p:spTree>
    <p:extLst>
      <p:ext uri="{BB962C8B-B14F-4D97-AF65-F5344CB8AC3E}">
        <p14:creationId xmlns:p14="http://schemas.microsoft.com/office/powerpoint/2010/main" val="8971466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more realistic situation is the one without pre-filtering, where the matching and clustering must also cope with unusable and unrelated images, as in the MERGED set. Still we also test on the ROME data, which it is more widely known and used, in order to better put our method into context.</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Computation times measured on a standard desktop machine (Intel(R) Core(TM) i7-3930K with 24 GB of RAM) running 64bit Linux</a:t>
            </a:r>
            <a:endParaRPr lang="de-CH" dirty="0" smtClean="0"/>
          </a:p>
          <a:p>
            <a:endParaRPr lang="en-US" dirty="0" smtClean="0"/>
          </a:p>
          <a:p>
            <a:r>
              <a:rPr lang="en-US" dirty="0" smtClean="0"/>
              <a:t>SIFT extraction would need to be performed by any feature-based </a:t>
            </a:r>
            <a:r>
              <a:rPr lang="en-US" dirty="0" err="1" smtClean="0"/>
              <a:t>SfM</a:t>
            </a:r>
            <a:r>
              <a:rPr lang="en-US" dirty="0" smtClean="0"/>
              <a:t> method, </a:t>
            </a:r>
          </a:p>
          <a:p>
            <a:r>
              <a:rPr lang="en-US" dirty="0" smtClean="0"/>
              <a:t>Feature quantization is needed by any methods that involves bag-of-words signatures .</a:t>
            </a:r>
          </a:p>
          <a:p>
            <a:r>
              <a:rPr lang="en-US" dirty="0" smtClean="0"/>
              <a:t>The actual time needed to generate tracks is less than 1 hour for both datasets. Exporting two-view matches takes about as long as track generation.</a:t>
            </a:r>
          </a:p>
          <a:p>
            <a:endParaRPr lang="en-US" dirty="0" smtClean="0"/>
          </a:p>
        </p:txBody>
      </p:sp>
      <p:sp>
        <p:nvSpPr>
          <p:cNvPr id="4" name="Slide Number Placeholder 3"/>
          <p:cNvSpPr>
            <a:spLocks noGrp="1"/>
          </p:cNvSpPr>
          <p:nvPr>
            <p:ph type="sldNum" sz="quarter" idx="10"/>
          </p:nvPr>
        </p:nvSpPr>
        <p:spPr/>
        <p:txBody>
          <a:bodyPr/>
          <a:lstStyle/>
          <a:p>
            <a:fld id="{D95F6656-09C1-424A-9C16-0D20B4C2381D}" type="slidenum">
              <a:rPr lang="de-CH" smtClean="0"/>
              <a:t>11</a:t>
            </a:fld>
            <a:endParaRPr lang="de-CH"/>
          </a:p>
        </p:txBody>
      </p:sp>
    </p:spTree>
    <p:extLst>
      <p:ext uri="{BB962C8B-B14F-4D97-AF65-F5344CB8AC3E}">
        <p14:creationId xmlns:p14="http://schemas.microsoft.com/office/powerpoint/2010/main" val="2811677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12</a:t>
            </a:fld>
            <a:endParaRPr lang="de-CH"/>
          </a:p>
        </p:txBody>
      </p:sp>
    </p:spTree>
    <p:extLst>
      <p:ext uri="{BB962C8B-B14F-4D97-AF65-F5344CB8AC3E}">
        <p14:creationId xmlns:p14="http://schemas.microsoft.com/office/powerpoint/2010/main" val="36468937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Regarding confusions between clusters, only 12 images are assigned to the wrong cluster. None of these mistakes are specific to the proposed vocabulary-based matching: the 11 images from DUOMO are due to similarly decorated Christmas trees present at both locations. The 1 failure image from DITREVI is due to a dotted dress, which also matches the Christmas trees, see Figure 4a. All 12 images are later removed during </a:t>
            </a:r>
            <a:r>
              <a:rPr lang="en-US" dirty="0" err="1" smtClean="0"/>
              <a:t>SfM</a:t>
            </a:r>
            <a:r>
              <a:rPr lang="en-US" dirty="0" smtClean="0"/>
              <a:t> computation</a:t>
            </a:r>
          </a:p>
          <a:p>
            <a:endParaRPr lang="en-US" dirty="0" smtClean="0"/>
          </a:p>
          <a:p>
            <a:r>
              <a:rPr lang="en-US" dirty="0" smtClean="0"/>
              <a:t>The reason for the low number of images in M2 is a technical issue: the relevant DUOMO images are actually made up of three only weakly connected </a:t>
            </a:r>
            <a:r>
              <a:rPr lang="en-US" dirty="0" err="1" smtClean="0"/>
              <a:t>subclusters</a:t>
            </a:r>
            <a:r>
              <a:rPr lang="en-US" dirty="0" smtClean="0"/>
              <a:t> for the front facade, the inside and the roof. These are indeed recovered separately, but only the one for the front facade is large enough to be exported (≥ 100 images).</a:t>
            </a:r>
          </a:p>
          <a:p>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13</a:t>
            </a:fld>
            <a:endParaRPr lang="de-CH"/>
          </a:p>
        </p:txBody>
      </p:sp>
    </p:spTree>
    <p:extLst>
      <p:ext uri="{BB962C8B-B14F-4D97-AF65-F5344CB8AC3E}">
        <p14:creationId xmlns:p14="http://schemas.microsoft.com/office/powerpoint/2010/main" val="410453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R1 our clustering corrects the ground truth: the Constantine ARCH and the outside of COLOSSEUM are located near each other and can in fact be reconstructed into a connected 3D model. </a:t>
            </a:r>
          </a:p>
          <a:p>
            <a:endParaRPr lang="en-US" dirty="0" smtClean="0"/>
          </a:p>
          <a:p>
            <a:r>
              <a:rPr lang="en-US" dirty="0" smtClean="0"/>
              <a:t>R3 is an actual failure case, where multiple sites (the front of St. Peter’s Basilica, the front of the Pantheon, and the </a:t>
            </a:r>
            <a:r>
              <a:rPr lang="en-US" dirty="0" err="1" smtClean="0"/>
              <a:t>Altare</a:t>
            </a:r>
            <a:r>
              <a:rPr lang="en-US" dirty="0" smtClean="0"/>
              <a:t> </a:t>
            </a:r>
            <a:r>
              <a:rPr lang="en-US" dirty="0" err="1" smtClean="0"/>
              <a:t>della</a:t>
            </a:r>
            <a:r>
              <a:rPr lang="en-US" dirty="0" smtClean="0"/>
              <a:t> Patria) are mixed, because the images are dominated by similar column structures,</a:t>
            </a:r>
          </a:p>
          <a:p>
            <a:endParaRPr lang="en-US" dirty="0" smtClean="0"/>
          </a:p>
          <a:p>
            <a:r>
              <a:rPr lang="en-US" dirty="0" smtClean="0"/>
              <a:t>Since for the ROME dataset clean ground truth clusters without unrelated clutter are given we could also check the completeness of our clustering. On average, &gt; 77% of all images were found for a given landmark. Overall, the quality of clustering is more than satisfactory, considering the fact that it was performed without any geometric verification.</a:t>
            </a:r>
            <a:endParaRPr lang="de-CH" dirty="0"/>
          </a:p>
        </p:txBody>
      </p:sp>
      <p:sp>
        <p:nvSpPr>
          <p:cNvPr id="4" name="Slide Number Placeholder 3"/>
          <p:cNvSpPr>
            <a:spLocks noGrp="1"/>
          </p:cNvSpPr>
          <p:nvPr>
            <p:ph type="sldNum" sz="quarter" idx="10"/>
          </p:nvPr>
        </p:nvSpPr>
        <p:spPr/>
        <p:txBody>
          <a:bodyPr/>
          <a:lstStyle/>
          <a:p>
            <a:fld id="{D95F6656-09C1-424A-9C16-0D20B4C2381D}" type="slidenum">
              <a:rPr lang="de-CH" smtClean="0"/>
              <a:t>14</a:t>
            </a:fld>
            <a:endParaRPr lang="de-CH"/>
          </a:p>
        </p:txBody>
      </p:sp>
    </p:spTree>
    <p:extLst>
      <p:ext uri="{BB962C8B-B14F-4D97-AF65-F5344CB8AC3E}">
        <p14:creationId xmlns:p14="http://schemas.microsoft.com/office/powerpoint/2010/main" val="35438257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de-CH"/>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de-CH"/>
          </a:p>
        </p:txBody>
      </p:sp>
      <p:sp>
        <p:nvSpPr>
          <p:cNvPr id="4" name="Date Placeholder 3"/>
          <p:cNvSpPr>
            <a:spLocks noGrp="1"/>
          </p:cNvSpPr>
          <p:nvPr>
            <p:ph type="dt" sz="half" idx="10"/>
          </p:nvPr>
        </p:nvSpPr>
        <p:spPr/>
        <p:txBody>
          <a:bodyPr/>
          <a:lstStyle/>
          <a:p>
            <a:fld id="{8915DEC2-9AA6-4330-A4ED-3D9152D3C8F1}" type="datetimeFigureOut">
              <a:rPr lang="de-CH" smtClean="0"/>
              <a:t>16.03.2015</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CE52B39F-A37C-4B1F-BBE2-06D7FFC9D020}" type="slidenum">
              <a:rPr lang="de-CH" smtClean="0"/>
              <a:t>‹#›</a:t>
            </a:fld>
            <a:endParaRPr lang="de-CH"/>
          </a:p>
        </p:txBody>
      </p:sp>
    </p:spTree>
    <p:extLst>
      <p:ext uri="{BB962C8B-B14F-4D97-AF65-F5344CB8AC3E}">
        <p14:creationId xmlns:p14="http://schemas.microsoft.com/office/powerpoint/2010/main" val="3047762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CH"/>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CH"/>
          </a:p>
        </p:txBody>
      </p:sp>
      <p:sp>
        <p:nvSpPr>
          <p:cNvPr id="4" name="Date Placeholder 3"/>
          <p:cNvSpPr>
            <a:spLocks noGrp="1"/>
          </p:cNvSpPr>
          <p:nvPr>
            <p:ph type="dt" sz="half" idx="10"/>
          </p:nvPr>
        </p:nvSpPr>
        <p:spPr/>
        <p:txBody>
          <a:bodyPr/>
          <a:lstStyle/>
          <a:p>
            <a:fld id="{8915DEC2-9AA6-4330-A4ED-3D9152D3C8F1}" type="datetimeFigureOut">
              <a:rPr lang="de-CH" smtClean="0"/>
              <a:t>16.03.2015</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CE52B39F-A37C-4B1F-BBE2-06D7FFC9D020}" type="slidenum">
              <a:rPr lang="de-CH" smtClean="0"/>
              <a:t>‹#›</a:t>
            </a:fld>
            <a:endParaRPr lang="de-CH"/>
          </a:p>
        </p:txBody>
      </p:sp>
    </p:spTree>
    <p:extLst>
      <p:ext uri="{BB962C8B-B14F-4D97-AF65-F5344CB8AC3E}">
        <p14:creationId xmlns:p14="http://schemas.microsoft.com/office/powerpoint/2010/main" val="14909172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de-CH"/>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CH"/>
          </a:p>
        </p:txBody>
      </p:sp>
      <p:sp>
        <p:nvSpPr>
          <p:cNvPr id="4" name="Date Placeholder 3"/>
          <p:cNvSpPr>
            <a:spLocks noGrp="1"/>
          </p:cNvSpPr>
          <p:nvPr>
            <p:ph type="dt" sz="half" idx="10"/>
          </p:nvPr>
        </p:nvSpPr>
        <p:spPr/>
        <p:txBody>
          <a:bodyPr/>
          <a:lstStyle/>
          <a:p>
            <a:fld id="{8915DEC2-9AA6-4330-A4ED-3D9152D3C8F1}" type="datetimeFigureOut">
              <a:rPr lang="de-CH" smtClean="0"/>
              <a:t>16.03.2015</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CE52B39F-A37C-4B1F-BBE2-06D7FFC9D020}" type="slidenum">
              <a:rPr lang="de-CH" smtClean="0"/>
              <a:t>‹#›</a:t>
            </a:fld>
            <a:endParaRPr lang="de-CH"/>
          </a:p>
        </p:txBody>
      </p:sp>
    </p:spTree>
    <p:extLst>
      <p:ext uri="{BB962C8B-B14F-4D97-AF65-F5344CB8AC3E}">
        <p14:creationId xmlns:p14="http://schemas.microsoft.com/office/powerpoint/2010/main" val="16682950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CH"/>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CH"/>
          </a:p>
        </p:txBody>
      </p:sp>
      <p:sp>
        <p:nvSpPr>
          <p:cNvPr id="4" name="Date Placeholder 3"/>
          <p:cNvSpPr>
            <a:spLocks noGrp="1"/>
          </p:cNvSpPr>
          <p:nvPr>
            <p:ph type="dt" sz="half" idx="10"/>
          </p:nvPr>
        </p:nvSpPr>
        <p:spPr/>
        <p:txBody>
          <a:bodyPr/>
          <a:lstStyle/>
          <a:p>
            <a:fld id="{8915DEC2-9AA6-4330-A4ED-3D9152D3C8F1}" type="datetimeFigureOut">
              <a:rPr lang="de-CH" smtClean="0"/>
              <a:t>16.03.2015</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CE52B39F-A37C-4B1F-BBE2-06D7FFC9D020}" type="slidenum">
              <a:rPr lang="de-CH" smtClean="0"/>
              <a:t>‹#›</a:t>
            </a:fld>
            <a:endParaRPr lang="de-CH"/>
          </a:p>
        </p:txBody>
      </p:sp>
    </p:spTree>
    <p:extLst>
      <p:ext uri="{BB962C8B-B14F-4D97-AF65-F5344CB8AC3E}">
        <p14:creationId xmlns:p14="http://schemas.microsoft.com/office/powerpoint/2010/main" val="36414187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de-CH"/>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915DEC2-9AA6-4330-A4ED-3D9152D3C8F1}" type="datetimeFigureOut">
              <a:rPr lang="de-CH" smtClean="0"/>
              <a:t>16.03.2015</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CE52B39F-A37C-4B1F-BBE2-06D7FFC9D020}" type="slidenum">
              <a:rPr lang="de-CH" smtClean="0"/>
              <a:t>‹#›</a:t>
            </a:fld>
            <a:endParaRPr lang="de-CH"/>
          </a:p>
        </p:txBody>
      </p:sp>
    </p:spTree>
    <p:extLst>
      <p:ext uri="{BB962C8B-B14F-4D97-AF65-F5344CB8AC3E}">
        <p14:creationId xmlns:p14="http://schemas.microsoft.com/office/powerpoint/2010/main" val="1565559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CH"/>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CH"/>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CH"/>
          </a:p>
        </p:txBody>
      </p:sp>
      <p:sp>
        <p:nvSpPr>
          <p:cNvPr id="5" name="Date Placeholder 4"/>
          <p:cNvSpPr>
            <a:spLocks noGrp="1"/>
          </p:cNvSpPr>
          <p:nvPr>
            <p:ph type="dt" sz="half" idx="10"/>
          </p:nvPr>
        </p:nvSpPr>
        <p:spPr/>
        <p:txBody>
          <a:bodyPr/>
          <a:lstStyle/>
          <a:p>
            <a:fld id="{8915DEC2-9AA6-4330-A4ED-3D9152D3C8F1}" type="datetimeFigureOut">
              <a:rPr lang="de-CH" smtClean="0"/>
              <a:t>16.03.2015</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CE52B39F-A37C-4B1F-BBE2-06D7FFC9D020}" type="slidenum">
              <a:rPr lang="de-CH" smtClean="0"/>
              <a:t>‹#›</a:t>
            </a:fld>
            <a:endParaRPr lang="de-CH"/>
          </a:p>
        </p:txBody>
      </p:sp>
    </p:spTree>
    <p:extLst>
      <p:ext uri="{BB962C8B-B14F-4D97-AF65-F5344CB8AC3E}">
        <p14:creationId xmlns:p14="http://schemas.microsoft.com/office/powerpoint/2010/main" val="28082382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de-CH"/>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CH"/>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CH"/>
          </a:p>
        </p:txBody>
      </p:sp>
      <p:sp>
        <p:nvSpPr>
          <p:cNvPr id="7" name="Date Placeholder 6"/>
          <p:cNvSpPr>
            <a:spLocks noGrp="1"/>
          </p:cNvSpPr>
          <p:nvPr>
            <p:ph type="dt" sz="half" idx="10"/>
          </p:nvPr>
        </p:nvSpPr>
        <p:spPr/>
        <p:txBody>
          <a:bodyPr/>
          <a:lstStyle/>
          <a:p>
            <a:fld id="{8915DEC2-9AA6-4330-A4ED-3D9152D3C8F1}" type="datetimeFigureOut">
              <a:rPr lang="de-CH" smtClean="0"/>
              <a:t>16.03.2015</a:t>
            </a:fld>
            <a:endParaRPr lang="de-CH"/>
          </a:p>
        </p:txBody>
      </p:sp>
      <p:sp>
        <p:nvSpPr>
          <p:cNvPr id="8" name="Footer Placeholder 7"/>
          <p:cNvSpPr>
            <a:spLocks noGrp="1"/>
          </p:cNvSpPr>
          <p:nvPr>
            <p:ph type="ftr" sz="quarter" idx="11"/>
          </p:nvPr>
        </p:nvSpPr>
        <p:spPr/>
        <p:txBody>
          <a:bodyPr/>
          <a:lstStyle/>
          <a:p>
            <a:endParaRPr lang="de-CH"/>
          </a:p>
        </p:txBody>
      </p:sp>
      <p:sp>
        <p:nvSpPr>
          <p:cNvPr id="9" name="Slide Number Placeholder 8"/>
          <p:cNvSpPr>
            <a:spLocks noGrp="1"/>
          </p:cNvSpPr>
          <p:nvPr>
            <p:ph type="sldNum" sz="quarter" idx="12"/>
          </p:nvPr>
        </p:nvSpPr>
        <p:spPr/>
        <p:txBody>
          <a:bodyPr/>
          <a:lstStyle/>
          <a:p>
            <a:fld id="{CE52B39F-A37C-4B1F-BBE2-06D7FFC9D020}" type="slidenum">
              <a:rPr lang="de-CH" smtClean="0"/>
              <a:t>‹#›</a:t>
            </a:fld>
            <a:endParaRPr lang="de-CH"/>
          </a:p>
        </p:txBody>
      </p:sp>
    </p:spTree>
    <p:extLst>
      <p:ext uri="{BB962C8B-B14F-4D97-AF65-F5344CB8AC3E}">
        <p14:creationId xmlns:p14="http://schemas.microsoft.com/office/powerpoint/2010/main" val="41314263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CH"/>
          </a:p>
        </p:txBody>
      </p:sp>
      <p:sp>
        <p:nvSpPr>
          <p:cNvPr id="3" name="Date Placeholder 2"/>
          <p:cNvSpPr>
            <a:spLocks noGrp="1"/>
          </p:cNvSpPr>
          <p:nvPr>
            <p:ph type="dt" sz="half" idx="10"/>
          </p:nvPr>
        </p:nvSpPr>
        <p:spPr/>
        <p:txBody>
          <a:bodyPr/>
          <a:lstStyle/>
          <a:p>
            <a:fld id="{8915DEC2-9AA6-4330-A4ED-3D9152D3C8F1}" type="datetimeFigureOut">
              <a:rPr lang="de-CH" smtClean="0"/>
              <a:t>16.03.2015</a:t>
            </a:fld>
            <a:endParaRPr lang="de-CH"/>
          </a:p>
        </p:txBody>
      </p:sp>
      <p:sp>
        <p:nvSpPr>
          <p:cNvPr id="4" name="Footer Placeholder 3"/>
          <p:cNvSpPr>
            <a:spLocks noGrp="1"/>
          </p:cNvSpPr>
          <p:nvPr>
            <p:ph type="ftr" sz="quarter" idx="11"/>
          </p:nvPr>
        </p:nvSpPr>
        <p:spPr/>
        <p:txBody>
          <a:bodyPr/>
          <a:lstStyle/>
          <a:p>
            <a:endParaRPr lang="de-CH"/>
          </a:p>
        </p:txBody>
      </p:sp>
      <p:sp>
        <p:nvSpPr>
          <p:cNvPr id="5" name="Slide Number Placeholder 4"/>
          <p:cNvSpPr>
            <a:spLocks noGrp="1"/>
          </p:cNvSpPr>
          <p:nvPr>
            <p:ph type="sldNum" sz="quarter" idx="12"/>
          </p:nvPr>
        </p:nvSpPr>
        <p:spPr/>
        <p:txBody>
          <a:bodyPr/>
          <a:lstStyle/>
          <a:p>
            <a:fld id="{CE52B39F-A37C-4B1F-BBE2-06D7FFC9D020}" type="slidenum">
              <a:rPr lang="de-CH" smtClean="0"/>
              <a:t>‹#›</a:t>
            </a:fld>
            <a:endParaRPr lang="de-CH"/>
          </a:p>
        </p:txBody>
      </p:sp>
    </p:spTree>
    <p:extLst>
      <p:ext uri="{BB962C8B-B14F-4D97-AF65-F5344CB8AC3E}">
        <p14:creationId xmlns:p14="http://schemas.microsoft.com/office/powerpoint/2010/main" val="19723785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915DEC2-9AA6-4330-A4ED-3D9152D3C8F1}" type="datetimeFigureOut">
              <a:rPr lang="de-CH" smtClean="0"/>
              <a:t>16.03.2015</a:t>
            </a:fld>
            <a:endParaRPr lang="de-CH"/>
          </a:p>
        </p:txBody>
      </p:sp>
      <p:sp>
        <p:nvSpPr>
          <p:cNvPr id="3" name="Footer Placeholder 2"/>
          <p:cNvSpPr>
            <a:spLocks noGrp="1"/>
          </p:cNvSpPr>
          <p:nvPr>
            <p:ph type="ftr" sz="quarter" idx="11"/>
          </p:nvPr>
        </p:nvSpPr>
        <p:spPr/>
        <p:txBody>
          <a:bodyPr/>
          <a:lstStyle/>
          <a:p>
            <a:endParaRPr lang="de-CH"/>
          </a:p>
        </p:txBody>
      </p:sp>
      <p:sp>
        <p:nvSpPr>
          <p:cNvPr id="4" name="Slide Number Placeholder 3"/>
          <p:cNvSpPr>
            <a:spLocks noGrp="1"/>
          </p:cNvSpPr>
          <p:nvPr>
            <p:ph type="sldNum" sz="quarter" idx="12"/>
          </p:nvPr>
        </p:nvSpPr>
        <p:spPr/>
        <p:txBody>
          <a:bodyPr/>
          <a:lstStyle/>
          <a:p>
            <a:fld id="{CE52B39F-A37C-4B1F-BBE2-06D7FFC9D020}" type="slidenum">
              <a:rPr lang="de-CH" smtClean="0"/>
              <a:t>‹#›</a:t>
            </a:fld>
            <a:endParaRPr lang="de-CH"/>
          </a:p>
        </p:txBody>
      </p:sp>
    </p:spTree>
    <p:extLst>
      <p:ext uri="{BB962C8B-B14F-4D97-AF65-F5344CB8AC3E}">
        <p14:creationId xmlns:p14="http://schemas.microsoft.com/office/powerpoint/2010/main" val="37071633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CH"/>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CH"/>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915DEC2-9AA6-4330-A4ED-3D9152D3C8F1}" type="datetimeFigureOut">
              <a:rPr lang="de-CH" smtClean="0"/>
              <a:t>16.03.2015</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CE52B39F-A37C-4B1F-BBE2-06D7FFC9D020}" type="slidenum">
              <a:rPr lang="de-CH" smtClean="0"/>
              <a:t>‹#›</a:t>
            </a:fld>
            <a:endParaRPr lang="de-CH"/>
          </a:p>
        </p:txBody>
      </p:sp>
    </p:spTree>
    <p:extLst>
      <p:ext uri="{BB962C8B-B14F-4D97-AF65-F5344CB8AC3E}">
        <p14:creationId xmlns:p14="http://schemas.microsoft.com/office/powerpoint/2010/main" val="22251614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CH"/>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CH"/>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915DEC2-9AA6-4330-A4ED-3D9152D3C8F1}" type="datetimeFigureOut">
              <a:rPr lang="de-CH" smtClean="0"/>
              <a:t>16.03.2015</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CE52B39F-A37C-4B1F-BBE2-06D7FFC9D020}" type="slidenum">
              <a:rPr lang="de-CH" smtClean="0"/>
              <a:t>‹#›</a:t>
            </a:fld>
            <a:endParaRPr lang="de-CH"/>
          </a:p>
        </p:txBody>
      </p:sp>
    </p:spTree>
    <p:extLst>
      <p:ext uri="{BB962C8B-B14F-4D97-AF65-F5344CB8AC3E}">
        <p14:creationId xmlns:p14="http://schemas.microsoft.com/office/powerpoint/2010/main" val="17023344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de-CH"/>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CH"/>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15DEC2-9AA6-4330-A4ED-3D9152D3C8F1}" type="datetimeFigureOut">
              <a:rPr lang="de-CH" smtClean="0"/>
              <a:t>16.03.2015</a:t>
            </a:fld>
            <a:endParaRPr lang="de-CH"/>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52B39F-A37C-4B1F-BBE2-06D7FFC9D020}" type="slidenum">
              <a:rPr lang="de-CH" smtClean="0"/>
              <a:t>‹#›</a:t>
            </a:fld>
            <a:endParaRPr lang="de-CH"/>
          </a:p>
        </p:txBody>
      </p:sp>
    </p:spTree>
    <p:extLst>
      <p:ext uri="{BB962C8B-B14F-4D97-AF65-F5344CB8AC3E}">
        <p14:creationId xmlns:p14="http://schemas.microsoft.com/office/powerpoint/2010/main" val="12404002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3568" y="1628800"/>
            <a:ext cx="7772400" cy="1802631"/>
          </a:xfrm>
        </p:spPr>
        <p:txBody>
          <a:bodyPr>
            <a:normAutofit fontScale="90000"/>
          </a:bodyPr>
          <a:lstStyle/>
          <a:p>
            <a:r>
              <a:rPr lang="en-US" dirty="0" smtClean="0"/>
              <a:t>Efficient </a:t>
            </a:r>
            <a:r>
              <a:rPr lang="en-US" dirty="0" err="1" smtClean="0"/>
              <a:t>Multiview</a:t>
            </a:r>
            <a:r>
              <a:rPr lang="en-US" dirty="0" smtClean="0"/>
              <a:t> Correspondence for Structure from Motion</a:t>
            </a:r>
            <a:br>
              <a:rPr lang="en-US" dirty="0" smtClean="0"/>
            </a:br>
            <a:r>
              <a:rPr lang="de-CH" sz="2000" dirty="0"/>
              <a:t>Michal </a:t>
            </a:r>
            <a:r>
              <a:rPr lang="de-CH" sz="2000" dirty="0" err="1"/>
              <a:t>Havlena</a:t>
            </a:r>
            <a:r>
              <a:rPr lang="de-CH" sz="2000" dirty="0"/>
              <a:t> </a:t>
            </a:r>
            <a:r>
              <a:rPr lang="de-CH" sz="2000" dirty="0" err="1"/>
              <a:t>and</a:t>
            </a:r>
            <a:r>
              <a:rPr lang="de-CH" sz="2000" dirty="0"/>
              <a:t> Konrad Schindler </a:t>
            </a:r>
            <a:r>
              <a:rPr lang="de-CH" sz="2000" dirty="0" smtClean="0"/>
              <a:t/>
            </a:r>
            <a:br>
              <a:rPr lang="de-CH" sz="2000" dirty="0" smtClean="0"/>
            </a:br>
            <a:r>
              <a:rPr lang="de-CH" sz="2000" dirty="0" smtClean="0"/>
              <a:t>Institute </a:t>
            </a:r>
            <a:r>
              <a:rPr lang="de-CH" sz="2000" dirty="0" err="1"/>
              <a:t>of</a:t>
            </a:r>
            <a:r>
              <a:rPr lang="de-CH" sz="2000" dirty="0"/>
              <a:t> </a:t>
            </a:r>
            <a:r>
              <a:rPr lang="de-CH" sz="2000" dirty="0" err="1"/>
              <a:t>Geodesy</a:t>
            </a:r>
            <a:r>
              <a:rPr lang="de-CH" sz="2000" dirty="0"/>
              <a:t> </a:t>
            </a:r>
            <a:r>
              <a:rPr lang="de-CH" sz="2000" dirty="0" err="1"/>
              <a:t>and</a:t>
            </a:r>
            <a:r>
              <a:rPr lang="de-CH" sz="2000" dirty="0"/>
              <a:t> </a:t>
            </a:r>
            <a:r>
              <a:rPr lang="de-CH" sz="2000" dirty="0" err="1"/>
              <a:t>Photogrammetry</a:t>
            </a:r>
            <a:r>
              <a:rPr lang="de-CH" sz="2000" dirty="0"/>
              <a:t>, ETH </a:t>
            </a:r>
            <a:r>
              <a:rPr lang="de-CH" sz="2000" dirty="0" err="1"/>
              <a:t>Z¨urich</a:t>
            </a:r>
            <a:r>
              <a:rPr lang="de-CH" sz="2000" dirty="0"/>
              <a:t>, </a:t>
            </a:r>
            <a:r>
              <a:rPr lang="de-CH" sz="2000" dirty="0" err="1"/>
              <a:t>Switzerland</a:t>
            </a:r>
            <a:endParaRPr lang="de-CH" dirty="0"/>
          </a:p>
        </p:txBody>
      </p:sp>
      <p:sp>
        <p:nvSpPr>
          <p:cNvPr id="3" name="Subtitle 2"/>
          <p:cNvSpPr>
            <a:spLocks noGrp="1"/>
          </p:cNvSpPr>
          <p:nvPr>
            <p:ph type="subTitle" idx="1"/>
          </p:nvPr>
        </p:nvSpPr>
        <p:spPr/>
        <p:txBody>
          <a:bodyPr/>
          <a:lstStyle/>
          <a:p>
            <a:r>
              <a:rPr lang="en-US" dirty="0" smtClean="0"/>
              <a:t>Presented by</a:t>
            </a:r>
          </a:p>
          <a:p>
            <a:r>
              <a:rPr lang="en-US" dirty="0" err="1" smtClean="0"/>
              <a:t>Srivathsan</a:t>
            </a:r>
            <a:r>
              <a:rPr lang="en-US" dirty="0" smtClean="0"/>
              <a:t> and </a:t>
            </a:r>
            <a:r>
              <a:rPr lang="en-US" dirty="0" err="1" smtClean="0"/>
              <a:t>Vaibhav</a:t>
            </a:r>
            <a:endParaRPr lang="en-US" dirty="0" smtClean="0"/>
          </a:p>
        </p:txBody>
      </p:sp>
    </p:spTree>
    <p:extLst>
      <p:ext uri="{BB962C8B-B14F-4D97-AF65-F5344CB8AC3E}">
        <p14:creationId xmlns:p14="http://schemas.microsoft.com/office/powerpoint/2010/main" val="4130502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Experiment</a:t>
            </a:r>
            <a:endParaRPr lang="de-CH" dirty="0"/>
          </a:p>
        </p:txBody>
      </p:sp>
      <p:sp>
        <p:nvSpPr>
          <p:cNvPr id="3" name="Content Placeholder 2"/>
          <p:cNvSpPr>
            <a:spLocks noGrp="1"/>
          </p:cNvSpPr>
          <p:nvPr>
            <p:ph idx="1"/>
          </p:nvPr>
        </p:nvSpPr>
        <p:spPr/>
        <p:txBody>
          <a:bodyPr>
            <a:normAutofit fontScale="92500" lnSpcReduction="10000"/>
          </a:bodyPr>
          <a:lstStyle/>
          <a:p>
            <a:r>
              <a:rPr lang="en-US" dirty="0" smtClean="0"/>
              <a:t>Proposed method validated using 2 datasets sourced from Flickr.</a:t>
            </a:r>
          </a:p>
          <a:p>
            <a:r>
              <a:rPr lang="en-US" dirty="0" smtClean="0"/>
              <a:t>First set called MERGED- </a:t>
            </a:r>
            <a:r>
              <a:rPr lang="en-US" dirty="0"/>
              <a:t>9,469 images from three different </a:t>
            </a:r>
            <a:r>
              <a:rPr lang="en-US" dirty="0" smtClean="0"/>
              <a:t>landmarks- </a:t>
            </a:r>
            <a:r>
              <a:rPr lang="en-US" dirty="0"/>
              <a:t>Fontana di </a:t>
            </a:r>
            <a:r>
              <a:rPr lang="en-US" dirty="0" err="1"/>
              <a:t>Trevi</a:t>
            </a:r>
            <a:r>
              <a:rPr lang="en-US" dirty="0"/>
              <a:t> in Rome, </a:t>
            </a:r>
            <a:r>
              <a:rPr lang="en-US" dirty="0" smtClean="0"/>
              <a:t>the </a:t>
            </a:r>
            <a:r>
              <a:rPr lang="en-US" dirty="0" err="1"/>
              <a:t>Duomo</a:t>
            </a:r>
            <a:r>
              <a:rPr lang="en-US" dirty="0"/>
              <a:t> in </a:t>
            </a:r>
            <a:r>
              <a:rPr lang="en-US" dirty="0" smtClean="0"/>
              <a:t>Milan and the </a:t>
            </a:r>
            <a:r>
              <a:rPr lang="en-US" dirty="0"/>
              <a:t>Old Town Square in Prague. </a:t>
            </a:r>
            <a:endParaRPr lang="en-US" dirty="0" smtClean="0"/>
          </a:p>
          <a:p>
            <a:r>
              <a:rPr lang="en-US" dirty="0" smtClean="0"/>
              <a:t>Second set called Rome-</a:t>
            </a:r>
            <a:r>
              <a:rPr lang="de-CH" dirty="0"/>
              <a:t>13,049 </a:t>
            </a:r>
            <a:r>
              <a:rPr lang="de-CH" dirty="0" err="1"/>
              <a:t>images</a:t>
            </a:r>
            <a:r>
              <a:rPr lang="de-CH" dirty="0"/>
              <a:t> </a:t>
            </a:r>
            <a:r>
              <a:rPr lang="de-CH" dirty="0" err="1"/>
              <a:t>depicting</a:t>
            </a:r>
            <a:r>
              <a:rPr lang="de-CH" dirty="0"/>
              <a:t> </a:t>
            </a:r>
            <a:r>
              <a:rPr lang="de-CH" dirty="0" err="1"/>
              <a:t>several</a:t>
            </a:r>
            <a:r>
              <a:rPr lang="de-CH" dirty="0"/>
              <a:t> </a:t>
            </a:r>
            <a:r>
              <a:rPr lang="de-CH" dirty="0" err="1"/>
              <a:t>famous</a:t>
            </a:r>
            <a:r>
              <a:rPr lang="de-CH" dirty="0"/>
              <a:t> </a:t>
            </a:r>
            <a:r>
              <a:rPr lang="de-CH" dirty="0" err="1"/>
              <a:t>landmarks</a:t>
            </a:r>
            <a:r>
              <a:rPr lang="de-CH" dirty="0"/>
              <a:t> </a:t>
            </a:r>
            <a:r>
              <a:rPr lang="de-CH" dirty="0" err="1"/>
              <a:t>of</a:t>
            </a:r>
            <a:r>
              <a:rPr lang="de-CH" dirty="0"/>
              <a:t> </a:t>
            </a:r>
            <a:r>
              <a:rPr lang="de-CH" dirty="0" err="1"/>
              <a:t>Rome</a:t>
            </a:r>
            <a:r>
              <a:rPr lang="de-CH" dirty="0"/>
              <a:t> (</a:t>
            </a:r>
            <a:r>
              <a:rPr lang="de-CH" dirty="0" err="1"/>
              <a:t>Colosseum</a:t>
            </a:r>
            <a:r>
              <a:rPr lang="de-CH" dirty="0"/>
              <a:t>, St. </a:t>
            </a:r>
            <a:r>
              <a:rPr lang="de-CH" dirty="0" err="1"/>
              <a:t>Peter’s</a:t>
            </a:r>
            <a:r>
              <a:rPr lang="de-CH" dirty="0"/>
              <a:t> </a:t>
            </a:r>
            <a:r>
              <a:rPr lang="de-CH" dirty="0" err="1"/>
              <a:t>Basilica</a:t>
            </a:r>
            <a:r>
              <a:rPr lang="de-CH" dirty="0"/>
              <a:t>, Fontana di </a:t>
            </a:r>
            <a:r>
              <a:rPr lang="de-CH" dirty="0" err="1"/>
              <a:t>Trevi</a:t>
            </a:r>
            <a:r>
              <a:rPr lang="de-CH" dirty="0"/>
              <a:t>, Pantheon, etc</a:t>
            </a:r>
            <a:r>
              <a:rPr lang="de-CH" dirty="0" smtClean="0"/>
              <a:t>.)</a:t>
            </a:r>
            <a:endParaRPr lang="en-US" dirty="0" smtClean="0"/>
          </a:p>
          <a:p>
            <a:endParaRPr lang="de-CH" dirty="0"/>
          </a:p>
        </p:txBody>
      </p:sp>
    </p:spTree>
    <p:extLst>
      <p:ext uri="{BB962C8B-B14F-4D97-AF65-F5344CB8AC3E}">
        <p14:creationId xmlns:p14="http://schemas.microsoft.com/office/powerpoint/2010/main" val="23536800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Considerations</a:t>
            </a:r>
            <a:endParaRPr lang="de-CH" dirty="0"/>
          </a:p>
        </p:txBody>
      </p:sp>
      <p:sp>
        <p:nvSpPr>
          <p:cNvPr id="3" name="Content Placeholder 2"/>
          <p:cNvSpPr>
            <a:spLocks noGrp="1"/>
          </p:cNvSpPr>
          <p:nvPr>
            <p:ph idx="1"/>
          </p:nvPr>
        </p:nvSpPr>
        <p:spPr>
          <a:xfrm>
            <a:off x="640080" y="1539875"/>
            <a:ext cx="7886700" cy="4351338"/>
          </a:xfrm>
        </p:spPr>
        <p:txBody>
          <a:bodyPr>
            <a:normAutofit/>
          </a:bodyPr>
          <a:lstStyle/>
          <a:p>
            <a:r>
              <a:rPr lang="en-US" sz="2800" dirty="0"/>
              <a:t>All images are resampled to a size of ≈ 3 MP.</a:t>
            </a:r>
          </a:p>
          <a:p>
            <a:r>
              <a:rPr lang="en-US" sz="2800" dirty="0" smtClean="0"/>
              <a:t>MERGED- </a:t>
            </a:r>
            <a:r>
              <a:rPr lang="en-US" sz="2800" dirty="0"/>
              <a:t>raw result of searching Flickr with text </a:t>
            </a:r>
            <a:r>
              <a:rPr lang="en-US" sz="2800" dirty="0" smtClean="0"/>
              <a:t>tags.</a:t>
            </a:r>
          </a:p>
          <a:p>
            <a:r>
              <a:rPr lang="en-US" sz="2800" dirty="0" smtClean="0"/>
              <a:t>ROME- Contains </a:t>
            </a:r>
            <a:r>
              <a:rPr lang="en-US" sz="2800" dirty="0"/>
              <a:t>only images that were connected to a 3D model </a:t>
            </a:r>
            <a:r>
              <a:rPr lang="en-US" sz="2800" dirty="0" smtClean="0"/>
              <a:t>for which </a:t>
            </a:r>
            <a:r>
              <a:rPr lang="en-US" sz="2800" dirty="0" err="1" smtClean="0"/>
              <a:t>SfM</a:t>
            </a:r>
            <a:r>
              <a:rPr lang="en-US" sz="2800" dirty="0" smtClean="0"/>
              <a:t> </a:t>
            </a:r>
            <a:r>
              <a:rPr lang="en-US" sz="2800" dirty="0"/>
              <a:t>computation already succeeded once. </a:t>
            </a:r>
            <a:endParaRPr lang="en-US" sz="2800" dirty="0" smtClean="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8754" y="4350925"/>
            <a:ext cx="6206491" cy="2239638"/>
          </a:xfrm>
          <a:prstGeom prst="rect">
            <a:avLst/>
          </a:prstGeom>
        </p:spPr>
      </p:pic>
    </p:spTree>
    <p:extLst>
      <p:ext uri="{BB962C8B-B14F-4D97-AF65-F5344CB8AC3E}">
        <p14:creationId xmlns:p14="http://schemas.microsoft.com/office/powerpoint/2010/main" val="116389062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Feature Extraction</a:t>
            </a:r>
            <a:endParaRPr lang="de-CH" dirty="0"/>
          </a:p>
        </p:txBody>
      </p:sp>
      <p:sp>
        <p:nvSpPr>
          <p:cNvPr id="3" name="Content Placeholder 2"/>
          <p:cNvSpPr>
            <a:spLocks noGrp="1"/>
          </p:cNvSpPr>
          <p:nvPr>
            <p:ph idx="1"/>
          </p:nvPr>
        </p:nvSpPr>
        <p:spPr/>
        <p:txBody>
          <a:bodyPr>
            <a:normAutofit lnSpcReduction="10000"/>
          </a:bodyPr>
          <a:lstStyle/>
          <a:p>
            <a:r>
              <a:rPr lang="en-US" dirty="0" smtClean="0"/>
              <a:t>Extraction of </a:t>
            </a:r>
            <a:r>
              <a:rPr lang="en-US" dirty="0"/>
              <a:t>Hessian-affine interest points in all input </a:t>
            </a:r>
            <a:r>
              <a:rPr lang="en-US" dirty="0" smtClean="0"/>
              <a:t>images.</a:t>
            </a:r>
          </a:p>
          <a:p>
            <a:r>
              <a:rPr lang="en-US" dirty="0" smtClean="0"/>
              <a:t>Conversion into </a:t>
            </a:r>
            <a:r>
              <a:rPr lang="en-US" dirty="0"/>
              <a:t>SIFT </a:t>
            </a:r>
            <a:r>
              <a:rPr lang="en-US" dirty="0" smtClean="0"/>
              <a:t>descriptors.</a:t>
            </a:r>
          </a:p>
          <a:p>
            <a:r>
              <a:rPr lang="en-US" dirty="0" smtClean="0"/>
              <a:t>Quantization against </a:t>
            </a:r>
            <a:r>
              <a:rPr lang="en-US" dirty="0"/>
              <a:t>the 2-layer (4,096×4,096) visual vocabulary </a:t>
            </a:r>
            <a:r>
              <a:rPr lang="en-US" dirty="0" smtClean="0"/>
              <a:t>with </a:t>
            </a:r>
            <a:r>
              <a:rPr lang="en-US" dirty="0"/>
              <a:t>ANN search using </a:t>
            </a:r>
            <a:r>
              <a:rPr lang="en-US" dirty="0" smtClean="0"/>
              <a:t>FLANN.</a:t>
            </a:r>
          </a:p>
          <a:p>
            <a:r>
              <a:rPr lang="en-US" dirty="0" smtClean="0"/>
              <a:t>SIFT </a:t>
            </a:r>
            <a:r>
              <a:rPr lang="en-US" dirty="0"/>
              <a:t>extraction running in 6 </a:t>
            </a:r>
            <a:r>
              <a:rPr lang="en-US" dirty="0" smtClean="0"/>
              <a:t>threads. </a:t>
            </a:r>
          </a:p>
          <a:p>
            <a:r>
              <a:rPr lang="en-US" dirty="0" smtClean="0"/>
              <a:t>All other steps single-threaded and implemented in MATLAB.</a:t>
            </a:r>
          </a:p>
          <a:p>
            <a:endParaRPr lang="de-CH" dirty="0"/>
          </a:p>
        </p:txBody>
      </p:sp>
    </p:spTree>
    <p:extLst>
      <p:ext uri="{BB962C8B-B14F-4D97-AF65-F5344CB8AC3E}">
        <p14:creationId xmlns:p14="http://schemas.microsoft.com/office/powerpoint/2010/main" val="377462849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Clustering</a:t>
            </a:r>
            <a:endParaRPr lang="de-CH" dirty="0"/>
          </a:p>
        </p:txBody>
      </p:sp>
      <p:sp>
        <p:nvSpPr>
          <p:cNvPr id="3" name="Content Placeholder 2"/>
          <p:cNvSpPr>
            <a:spLocks noGrp="1"/>
          </p:cNvSpPr>
          <p:nvPr>
            <p:ph idx="1"/>
          </p:nvPr>
        </p:nvSpPr>
        <p:spPr>
          <a:xfrm>
            <a:off x="628650" y="1311275"/>
            <a:ext cx="7886700" cy="2734945"/>
          </a:xfrm>
        </p:spPr>
        <p:txBody>
          <a:bodyPr>
            <a:normAutofit fontScale="92500" lnSpcReduction="20000"/>
          </a:bodyPr>
          <a:lstStyle/>
          <a:p>
            <a:pPr marL="0" indent="0">
              <a:buNone/>
            </a:pPr>
            <a:r>
              <a:rPr lang="en-US" dirty="0" smtClean="0"/>
              <a:t>1.) MERGED</a:t>
            </a:r>
          </a:p>
          <a:p>
            <a:r>
              <a:rPr lang="en-US" dirty="0" smtClean="0"/>
              <a:t>Generated clusters considered clean by visual inspection.</a:t>
            </a:r>
          </a:p>
          <a:p>
            <a:r>
              <a:rPr lang="en-US" dirty="0" smtClean="0"/>
              <a:t>Contain fewer images as unrelated images are filtered out.</a:t>
            </a:r>
          </a:p>
          <a:p>
            <a:r>
              <a:rPr lang="en-US" dirty="0" smtClean="0"/>
              <a:t>12 wrong instances.</a:t>
            </a:r>
            <a:endParaRPr lang="de-CH"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299" y="4357426"/>
            <a:ext cx="3746771" cy="166382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71950" y="4357426"/>
            <a:ext cx="4835772" cy="1334714"/>
          </a:xfrm>
          <a:prstGeom prst="rect">
            <a:avLst/>
          </a:prstGeom>
        </p:spPr>
      </p:pic>
    </p:spTree>
    <p:extLst>
      <p:ext uri="{BB962C8B-B14F-4D97-AF65-F5344CB8AC3E}">
        <p14:creationId xmlns:p14="http://schemas.microsoft.com/office/powerpoint/2010/main" val="389903159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Clustering</a:t>
            </a:r>
            <a:endParaRPr lang="de-CH" dirty="0"/>
          </a:p>
        </p:txBody>
      </p:sp>
      <p:sp>
        <p:nvSpPr>
          <p:cNvPr id="3" name="Content Placeholder 2"/>
          <p:cNvSpPr>
            <a:spLocks noGrp="1"/>
          </p:cNvSpPr>
          <p:nvPr>
            <p:ph idx="1"/>
          </p:nvPr>
        </p:nvSpPr>
        <p:spPr>
          <a:xfrm>
            <a:off x="628650" y="1322705"/>
            <a:ext cx="7886700" cy="4351338"/>
          </a:xfrm>
        </p:spPr>
        <p:txBody>
          <a:bodyPr>
            <a:normAutofit/>
          </a:bodyPr>
          <a:lstStyle/>
          <a:p>
            <a:pPr marL="0" indent="0">
              <a:buNone/>
            </a:pPr>
            <a:r>
              <a:rPr lang="en-US" sz="2800" dirty="0" smtClean="0"/>
              <a:t>2.) ROME</a:t>
            </a:r>
          </a:p>
          <a:p>
            <a:r>
              <a:rPr lang="it-IT" sz="2800" dirty="0" err="1" smtClean="0"/>
              <a:t>Division</a:t>
            </a:r>
            <a:r>
              <a:rPr lang="it-IT" sz="2800" dirty="0" smtClean="0"/>
              <a:t> </a:t>
            </a:r>
            <a:r>
              <a:rPr lang="it-IT" sz="2800" dirty="0" err="1"/>
              <a:t>into</a:t>
            </a:r>
            <a:r>
              <a:rPr lang="it-IT" sz="2800" dirty="0"/>
              <a:t> </a:t>
            </a:r>
            <a:r>
              <a:rPr lang="it-IT" sz="2800" dirty="0" err="1"/>
              <a:t>individual</a:t>
            </a:r>
            <a:r>
              <a:rPr lang="it-IT" sz="2800" dirty="0"/>
              <a:t> 3D </a:t>
            </a:r>
            <a:r>
              <a:rPr lang="it-IT" sz="2800" dirty="0" err="1" smtClean="0"/>
              <a:t>models</a:t>
            </a:r>
            <a:r>
              <a:rPr lang="it-IT" sz="2800" dirty="0" smtClean="0"/>
              <a:t>.</a:t>
            </a:r>
          </a:p>
          <a:p>
            <a:r>
              <a:rPr lang="en-US" sz="2800" dirty="0" smtClean="0"/>
              <a:t>Recovered </a:t>
            </a:r>
            <a:r>
              <a:rPr lang="en-US" sz="2800" dirty="0"/>
              <a:t>clusters are clean w.r.t. the ground truth </a:t>
            </a:r>
            <a:r>
              <a:rPr lang="en-US" sz="2800" dirty="0" smtClean="0"/>
              <a:t>grouping.</a:t>
            </a:r>
            <a:endParaRPr lang="it-IT" sz="2800" dirty="0" smtClean="0"/>
          </a:p>
          <a:p>
            <a:endParaRPr lang="de-CH" sz="2800"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0878" y="3514185"/>
            <a:ext cx="5174203" cy="3142659"/>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15081" y="4199913"/>
            <a:ext cx="3828919" cy="1771201"/>
          </a:xfrm>
          <a:prstGeom prst="rect">
            <a:avLst/>
          </a:prstGeom>
        </p:spPr>
      </p:pic>
    </p:spTree>
    <p:extLst>
      <p:ext uri="{BB962C8B-B14F-4D97-AF65-F5344CB8AC3E}">
        <p14:creationId xmlns:p14="http://schemas.microsoft.com/office/powerpoint/2010/main" val="213034395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smtClean="0"/>
              <a:t>Export of Matches and 3D Reconstruction</a:t>
            </a:r>
            <a:endParaRPr lang="de-CH" dirty="0"/>
          </a:p>
        </p:txBody>
      </p:sp>
      <p:sp>
        <p:nvSpPr>
          <p:cNvPr id="3" name="Content Placeholder 2"/>
          <p:cNvSpPr>
            <a:spLocks noGrp="1"/>
          </p:cNvSpPr>
          <p:nvPr>
            <p:ph idx="1"/>
          </p:nvPr>
        </p:nvSpPr>
        <p:spPr/>
        <p:txBody>
          <a:bodyPr/>
          <a:lstStyle/>
          <a:p>
            <a:r>
              <a:rPr lang="en-US" dirty="0" smtClean="0"/>
              <a:t>Exporting matches for each cluster.</a:t>
            </a:r>
          </a:p>
          <a:p>
            <a:r>
              <a:rPr lang="en-US" dirty="0" smtClean="0"/>
              <a:t>Bundler called </a:t>
            </a:r>
            <a:r>
              <a:rPr lang="en-US" dirty="0"/>
              <a:t>with </a:t>
            </a:r>
            <a:r>
              <a:rPr lang="en-US" dirty="0" smtClean="0"/>
              <a:t>default </a:t>
            </a:r>
            <a:r>
              <a:rPr lang="en-US" dirty="0"/>
              <a:t>settings to perform sparse 3D </a:t>
            </a:r>
            <a:r>
              <a:rPr lang="en-US" dirty="0" smtClean="0"/>
              <a:t>reconstruction.</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8650" y="3974037"/>
            <a:ext cx="2418765" cy="2202926"/>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47415" y="3730504"/>
            <a:ext cx="2524419" cy="2446459"/>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932316" y="3730504"/>
            <a:ext cx="2583034" cy="2597948"/>
          </a:xfrm>
          <a:prstGeom prst="rect">
            <a:avLst/>
          </a:prstGeom>
        </p:spPr>
      </p:pic>
    </p:spTree>
    <p:extLst>
      <p:ext uri="{BB962C8B-B14F-4D97-AF65-F5344CB8AC3E}">
        <p14:creationId xmlns:p14="http://schemas.microsoft.com/office/powerpoint/2010/main" val="412164527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15432" y="319914"/>
            <a:ext cx="2329284" cy="1891393"/>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34417" y="319914"/>
            <a:ext cx="2257899" cy="2136506"/>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615432" y="2626520"/>
            <a:ext cx="2613668" cy="1948370"/>
          </a:xfrm>
          <a:prstGeom prst="rect">
            <a:avLst/>
          </a:prstGeom>
        </p:spPr>
      </p:pic>
      <p:pic>
        <p:nvPicPr>
          <p:cNvPr id="7" name="Picture 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520193" y="2626520"/>
            <a:ext cx="2086346" cy="1956929"/>
          </a:xfrm>
          <a:prstGeom prst="rect">
            <a:avLst/>
          </a:prstGeom>
        </p:spPr>
      </p:pic>
      <p:pic>
        <p:nvPicPr>
          <p:cNvPr id="8" name="Picture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15432" y="4574890"/>
            <a:ext cx="2733995" cy="2010040"/>
          </a:xfrm>
          <a:prstGeom prst="rect">
            <a:avLst/>
          </a:prstGeom>
        </p:spPr>
      </p:pic>
      <p:pic>
        <p:nvPicPr>
          <p:cNvPr id="9" name="Picture 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520193" y="4780250"/>
            <a:ext cx="2517883" cy="1804680"/>
          </a:xfrm>
          <a:prstGeom prst="rect">
            <a:avLst/>
          </a:prstGeom>
        </p:spPr>
      </p:pic>
    </p:spTree>
    <p:extLst>
      <p:ext uri="{BB962C8B-B14F-4D97-AF65-F5344CB8AC3E}">
        <p14:creationId xmlns:p14="http://schemas.microsoft.com/office/powerpoint/2010/main" val="134899272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Computation Comparison</a:t>
            </a:r>
            <a:endParaRPr lang="de-CH" dirty="0"/>
          </a:p>
        </p:txBody>
      </p:sp>
      <p:sp>
        <p:nvSpPr>
          <p:cNvPr id="3" name="Content Placeholder 2"/>
          <p:cNvSpPr>
            <a:spLocks noGrp="1"/>
          </p:cNvSpPr>
          <p:nvPr>
            <p:ph idx="1"/>
          </p:nvPr>
        </p:nvSpPr>
        <p:spPr>
          <a:xfrm>
            <a:off x="628650" y="1379855"/>
            <a:ext cx="7886700" cy="4351338"/>
          </a:xfrm>
        </p:spPr>
        <p:txBody>
          <a:bodyPr>
            <a:normAutofit/>
          </a:bodyPr>
          <a:lstStyle/>
          <a:p>
            <a:r>
              <a:rPr lang="en-US" sz="2800" dirty="0" smtClean="0"/>
              <a:t>Standard </a:t>
            </a:r>
            <a:r>
              <a:rPr lang="en-US" sz="2800" dirty="0"/>
              <a:t>pairwise ANN matching (Bundler default) </a:t>
            </a:r>
            <a:r>
              <a:rPr lang="en-US" sz="2800" dirty="0" smtClean="0"/>
              <a:t>performed in </a:t>
            </a:r>
            <a:r>
              <a:rPr lang="en-US" sz="2800" dirty="0"/>
              <a:t>each image </a:t>
            </a:r>
            <a:r>
              <a:rPr lang="en-US" sz="2800" dirty="0" smtClean="0"/>
              <a:t>cluster</a:t>
            </a:r>
            <a:r>
              <a:rPr lang="en-US" sz="2800" dirty="0"/>
              <a:t> </a:t>
            </a:r>
            <a:r>
              <a:rPr lang="en-US" sz="2800" dirty="0" smtClean="0"/>
              <a:t>as baseline.</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3687" y="2501721"/>
            <a:ext cx="5616626" cy="3938312"/>
          </a:xfrm>
          <a:prstGeom prst="rect">
            <a:avLst/>
          </a:prstGeom>
        </p:spPr>
      </p:pic>
    </p:spTree>
    <p:extLst>
      <p:ext uri="{BB962C8B-B14F-4D97-AF65-F5344CB8AC3E}">
        <p14:creationId xmlns:p14="http://schemas.microsoft.com/office/powerpoint/2010/main" val="106450651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Quality Comparison</a:t>
            </a:r>
            <a:endParaRPr lang="de-CH" dirty="0"/>
          </a:p>
        </p:txBody>
      </p:sp>
      <p:sp>
        <p:nvSpPr>
          <p:cNvPr id="3" name="Content Placeholder 2"/>
          <p:cNvSpPr>
            <a:spLocks noGrp="1"/>
          </p:cNvSpPr>
          <p:nvPr>
            <p:ph idx="1"/>
          </p:nvPr>
        </p:nvSpPr>
        <p:spPr>
          <a:xfrm>
            <a:off x="628650" y="1802765"/>
            <a:ext cx="7886700" cy="4351338"/>
          </a:xfrm>
        </p:spPr>
        <p:txBody>
          <a:bodyPr>
            <a:normAutofit/>
          </a:bodyPr>
          <a:lstStyle/>
          <a:p>
            <a:r>
              <a:rPr lang="en-US" dirty="0" smtClean="0"/>
              <a:t>Same </a:t>
            </a:r>
            <a:r>
              <a:rPr lang="en-US" dirty="0"/>
              <a:t>number of correct camera poses are reconstructed with both methods</a:t>
            </a:r>
            <a:r>
              <a:rPr lang="en-US" dirty="0" smtClean="0"/>
              <a:t>.</a:t>
            </a:r>
          </a:p>
          <a:p>
            <a:r>
              <a:rPr lang="en-US" dirty="0"/>
              <a:t>Full pairwise matching </a:t>
            </a:r>
            <a:r>
              <a:rPr lang="en-US" dirty="0" smtClean="0"/>
              <a:t>generates twice </a:t>
            </a:r>
            <a:r>
              <a:rPr lang="en-US" dirty="0"/>
              <a:t>as many matches as the vocabulary-based </a:t>
            </a:r>
            <a:r>
              <a:rPr lang="en-US" dirty="0" smtClean="0"/>
              <a:t>method yet approximately </a:t>
            </a:r>
            <a:r>
              <a:rPr lang="en-US" dirty="0"/>
              <a:t>the same number of 3D structure points. </a:t>
            </a:r>
            <a:endParaRPr lang="en-US" dirty="0" smtClean="0"/>
          </a:p>
          <a:p>
            <a:r>
              <a:rPr lang="en-US" dirty="0" smtClean="0"/>
              <a:t>Vocabulary-based </a:t>
            </a:r>
            <a:r>
              <a:rPr lang="en-US" dirty="0"/>
              <a:t>point clouds are a bit </a:t>
            </a:r>
            <a:r>
              <a:rPr lang="en-US" dirty="0" smtClean="0"/>
              <a:t>noisier.</a:t>
            </a:r>
            <a:endParaRPr lang="de-CH" dirty="0"/>
          </a:p>
        </p:txBody>
      </p:sp>
    </p:spTree>
    <p:extLst>
      <p:ext uri="{BB962C8B-B14F-4D97-AF65-F5344CB8AC3E}">
        <p14:creationId xmlns:p14="http://schemas.microsoft.com/office/powerpoint/2010/main" val="415820475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Conclusions</a:t>
            </a:r>
            <a:endParaRPr lang="de-CH" dirty="0"/>
          </a:p>
        </p:txBody>
      </p:sp>
      <p:sp>
        <p:nvSpPr>
          <p:cNvPr id="3" name="Content Placeholder 2"/>
          <p:cNvSpPr>
            <a:spLocks noGrp="1"/>
          </p:cNvSpPr>
          <p:nvPr>
            <p:ph idx="1"/>
          </p:nvPr>
        </p:nvSpPr>
        <p:spPr>
          <a:xfrm>
            <a:off x="628650" y="1619885"/>
            <a:ext cx="7886700" cy="4351338"/>
          </a:xfrm>
        </p:spPr>
        <p:txBody>
          <a:bodyPr>
            <a:normAutofit lnSpcReduction="10000"/>
          </a:bodyPr>
          <a:lstStyle/>
          <a:p>
            <a:r>
              <a:rPr lang="en-US" dirty="0" err="1" smtClean="0"/>
              <a:t>Multiview</a:t>
            </a:r>
            <a:r>
              <a:rPr lang="en-US" dirty="0" smtClean="0"/>
              <a:t> </a:t>
            </a:r>
            <a:r>
              <a:rPr lang="en-US" dirty="0"/>
              <a:t>correspondence </a:t>
            </a:r>
            <a:r>
              <a:rPr lang="en-US" dirty="0" smtClean="0"/>
              <a:t>efficiently </a:t>
            </a:r>
            <a:r>
              <a:rPr lang="en-US" dirty="0"/>
              <a:t>established </a:t>
            </a:r>
            <a:r>
              <a:rPr lang="en-US" dirty="0" smtClean="0"/>
              <a:t>using </a:t>
            </a:r>
            <a:r>
              <a:rPr lang="en-US" dirty="0"/>
              <a:t>only visual words that appear at most once in every image. </a:t>
            </a:r>
            <a:endParaRPr lang="en-US" dirty="0" smtClean="0"/>
          </a:p>
          <a:p>
            <a:r>
              <a:rPr lang="en-US" dirty="0" smtClean="0"/>
              <a:t>Feature </a:t>
            </a:r>
            <a:r>
              <a:rPr lang="en-US" dirty="0"/>
              <a:t>track </a:t>
            </a:r>
            <a:r>
              <a:rPr lang="en-US" dirty="0" smtClean="0"/>
              <a:t>generation steps </a:t>
            </a:r>
            <a:r>
              <a:rPr lang="en-US" dirty="0"/>
              <a:t>with </a:t>
            </a:r>
            <a:r>
              <a:rPr lang="en-US" dirty="0" smtClean="0"/>
              <a:t>proposed </a:t>
            </a:r>
            <a:r>
              <a:rPr lang="en-US" dirty="0" err="1"/>
              <a:t>VocMatch</a:t>
            </a:r>
            <a:r>
              <a:rPr lang="en-US" dirty="0"/>
              <a:t> </a:t>
            </a:r>
            <a:r>
              <a:rPr lang="en-US" dirty="0" smtClean="0"/>
              <a:t>methods are </a:t>
            </a:r>
            <a:r>
              <a:rPr lang="en-US" dirty="0"/>
              <a:t>all linear in the size of the image set</a:t>
            </a:r>
            <a:r>
              <a:rPr lang="en-US" dirty="0" smtClean="0"/>
              <a:t>.</a:t>
            </a:r>
          </a:p>
          <a:p>
            <a:r>
              <a:rPr lang="en-US" dirty="0" smtClean="0"/>
              <a:t>Integration into </a:t>
            </a:r>
            <a:r>
              <a:rPr lang="en-US" dirty="0" err="1" smtClean="0"/>
              <a:t>SfM</a:t>
            </a:r>
            <a:r>
              <a:rPr lang="en-US" dirty="0" smtClean="0"/>
              <a:t> incremental quadratic.</a:t>
            </a:r>
          </a:p>
          <a:p>
            <a:r>
              <a:rPr lang="en-US" dirty="0" smtClean="0"/>
              <a:t>Scalability- Infeasible for </a:t>
            </a:r>
            <a:r>
              <a:rPr lang="en-US" dirty="0"/>
              <a:t>1,000,000 images </a:t>
            </a:r>
            <a:r>
              <a:rPr lang="en-US" dirty="0" smtClean="0"/>
              <a:t>due to impossible memory requirements.</a:t>
            </a:r>
          </a:p>
          <a:p>
            <a:endParaRPr lang="en-US" dirty="0" smtClean="0"/>
          </a:p>
          <a:p>
            <a:endParaRPr lang="de-CH" dirty="0"/>
          </a:p>
        </p:txBody>
      </p:sp>
    </p:spTree>
    <p:extLst>
      <p:ext uri="{BB962C8B-B14F-4D97-AF65-F5344CB8AC3E}">
        <p14:creationId xmlns:p14="http://schemas.microsoft.com/office/powerpoint/2010/main" val="14777431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35280" y="4149080"/>
            <a:ext cx="4280842" cy="24444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p:txBody>
          <a:bodyPr/>
          <a:lstStyle/>
          <a:p>
            <a:r>
              <a:rPr lang="en-US" dirty="0" smtClean="0"/>
              <a:t>Basic Problem</a:t>
            </a:r>
            <a:endParaRPr lang="de-CH" dirty="0"/>
          </a:p>
        </p:txBody>
      </p:sp>
      <p:sp>
        <p:nvSpPr>
          <p:cNvPr id="3" name="Content Placeholder 2"/>
          <p:cNvSpPr>
            <a:spLocks noGrp="1"/>
          </p:cNvSpPr>
          <p:nvPr>
            <p:ph idx="1"/>
          </p:nvPr>
        </p:nvSpPr>
        <p:spPr/>
        <p:txBody>
          <a:bodyPr/>
          <a:lstStyle/>
          <a:p>
            <a:r>
              <a:rPr lang="en-US" dirty="0" smtClean="0"/>
              <a:t>Two  most expensive parts in unordered </a:t>
            </a:r>
            <a:r>
              <a:rPr lang="en-US" dirty="0" err="1" smtClean="0"/>
              <a:t>SfM</a:t>
            </a:r>
            <a:endParaRPr lang="en-US" dirty="0"/>
          </a:p>
          <a:p>
            <a:pPr lvl="1"/>
            <a:r>
              <a:rPr lang="en-US" b="1" dirty="0" smtClean="0"/>
              <a:t>Feature matching between images</a:t>
            </a:r>
          </a:p>
          <a:p>
            <a:pPr lvl="1"/>
            <a:r>
              <a:rPr lang="en-US" dirty="0" smtClean="0"/>
              <a:t>Bundle Adjustments</a:t>
            </a:r>
          </a:p>
          <a:p>
            <a:r>
              <a:rPr lang="en-US" dirty="0" smtClean="0"/>
              <a:t>Pairwise matching is quadratic in the size of </a:t>
            </a:r>
            <a:r>
              <a:rPr lang="en-US" smtClean="0"/>
              <a:t>the image set</a:t>
            </a:r>
            <a:endParaRPr lang="en-US" dirty="0" smtClean="0"/>
          </a:p>
        </p:txBody>
      </p:sp>
    </p:spTree>
    <p:extLst>
      <p:ext uri="{BB962C8B-B14F-4D97-AF65-F5344CB8AC3E}">
        <p14:creationId xmlns:p14="http://schemas.microsoft.com/office/powerpoint/2010/main" val="12839175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its normally done?</a:t>
            </a:r>
            <a:endParaRPr lang="de-CH" dirty="0"/>
          </a:p>
        </p:txBody>
      </p:sp>
      <p:sp>
        <p:nvSpPr>
          <p:cNvPr id="3" name="Content Placeholder 2"/>
          <p:cNvSpPr>
            <a:spLocks noGrp="1"/>
          </p:cNvSpPr>
          <p:nvPr>
            <p:ph idx="1"/>
          </p:nvPr>
        </p:nvSpPr>
        <p:spPr/>
        <p:txBody>
          <a:bodyPr>
            <a:normAutofit lnSpcReduction="10000"/>
          </a:bodyPr>
          <a:lstStyle/>
          <a:p>
            <a:r>
              <a:rPr lang="en-US" dirty="0" smtClean="0"/>
              <a:t>Candidate images are pruned to images with likely correspondences.</a:t>
            </a:r>
          </a:p>
          <a:p>
            <a:r>
              <a:rPr lang="en-US" dirty="0" smtClean="0"/>
              <a:t>Methods</a:t>
            </a:r>
          </a:p>
          <a:p>
            <a:pPr lvl="1"/>
            <a:r>
              <a:rPr lang="en-US" dirty="0" smtClean="0"/>
              <a:t>Image indexing via shared visual words</a:t>
            </a:r>
          </a:p>
          <a:p>
            <a:pPr lvl="1"/>
            <a:r>
              <a:rPr lang="en-US" dirty="0" smtClean="0"/>
              <a:t>Clustering with Global Image descriptors like GIST</a:t>
            </a:r>
          </a:p>
          <a:p>
            <a:r>
              <a:rPr lang="en-US" dirty="0" smtClean="0"/>
              <a:t>Results</a:t>
            </a:r>
          </a:p>
          <a:p>
            <a:pPr lvl="1"/>
            <a:r>
              <a:rPr lang="en-US" dirty="0" smtClean="0"/>
              <a:t>Significant Speed Up </a:t>
            </a:r>
            <a:r>
              <a:rPr lang="en-US" dirty="0" smtClean="0">
                <a:sym typeface="Wingdings" panose="05000000000000000000" pitchFamily="2" charset="2"/>
              </a:rPr>
              <a:t></a:t>
            </a:r>
            <a:endParaRPr lang="en-US" dirty="0" smtClean="0"/>
          </a:p>
          <a:p>
            <a:pPr lvl="1"/>
            <a:r>
              <a:rPr lang="en-US" dirty="0" smtClean="0"/>
              <a:t>Can miss some image pairs -&gt; unnecessary fragmentation </a:t>
            </a:r>
            <a:r>
              <a:rPr lang="en-US" dirty="0" smtClean="0">
                <a:sym typeface="Wingdings" panose="05000000000000000000" pitchFamily="2" charset="2"/>
              </a:rPr>
              <a:t></a:t>
            </a:r>
            <a:endParaRPr lang="de-CH" dirty="0"/>
          </a:p>
        </p:txBody>
      </p:sp>
    </p:spTree>
    <p:extLst>
      <p:ext uri="{BB962C8B-B14F-4D97-AF65-F5344CB8AC3E}">
        <p14:creationId xmlns:p14="http://schemas.microsoft.com/office/powerpoint/2010/main" val="455736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proposed?</a:t>
            </a:r>
            <a:endParaRPr lang="de-CH" dirty="0"/>
          </a:p>
        </p:txBody>
      </p:sp>
      <p:sp>
        <p:nvSpPr>
          <p:cNvPr id="3" name="Content Placeholder 2"/>
          <p:cNvSpPr>
            <a:spLocks noGrp="1"/>
          </p:cNvSpPr>
          <p:nvPr>
            <p:ph idx="1"/>
          </p:nvPr>
        </p:nvSpPr>
        <p:spPr/>
        <p:txBody>
          <a:bodyPr>
            <a:normAutofit/>
          </a:bodyPr>
          <a:lstStyle/>
          <a:p>
            <a:r>
              <a:rPr lang="en-US" dirty="0" smtClean="0"/>
              <a:t>Solution</a:t>
            </a:r>
          </a:p>
          <a:p>
            <a:pPr lvl="1"/>
            <a:r>
              <a:rPr lang="en-US" dirty="0" smtClean="0"/>
              <a:t>Convert feature matching problem into image indexing problem</a:t>
            </a:r>
          </a:p>
          <a:p>
            <a:r>
              <a:rPr lang="en-US" dirty="0" smtClean="0"/>
              <a:t>If features are unique to images</a:t>
            </a:r>
          </a:p>
          <a:p>
            <a:pPr lvl="1"/>
            <a:r>
              <a:rPr lang="en-US" dirty="0" smtClean="0"/>
              <a:t>Hence, to establish correspondence we need to find the images that have these features</a:t>
            </a:r>
          </a:p>
        </p:txBody>
      </p:sp>
    </p:spTree>
    <p:extLst>
      <p:ext uri="{BB962C8B-B14F-4D97-AF65-F5344CB8AC3E}">
        <p14:creationId xmlns:p14="http://schemas.microsoft.com/office/powerpoint/2010/main" val="70154898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a:t>
            </a:r>
            <a:endParaRPr lang="de-CH" dirty="0"/>
          </a:p>
        </p:txBody>
      </p:sp>
      <p:pic>
        <p:nvPicPr>
          <p:cNvPr id="4" name="Picture 3"/>
          <p:cNvPicPr>
            <a:picLocks noChangeAspect="1"/>
          </p:cNvPicPr>
          <p:nvPr/>
        </p:nvPicPr>
        <p:blipFill>
          <a:blip r:embed="rId2"/>
          <a:stretch>
            <a:fillRect/>
          </a:stretch>
        </p:blipFill>
        <p:spPr>
          <a:xfrm>
            <a:off x="1189479" y="1124744"/>
            <a:ext cx="7776866" cy="5238640"/>
          </a:xfrm>
          <a:prstGeom prst="rect">
            <a:avLst/>
          </a:prstGeom>
        </p:spPr>
      </p:pic>
      <p:sp>
        <p:nvSpPr>
          <p:cNvPr id="5" name="TextBox 4"/>
          <p:cNvSpPr txBox="1"/>
          <p:nvPr/>
        </p:nvSpPr>
        <p:spPr>
          <a:xfrm>
            <a:off x="235762" y="2267744"/>
            <a:ext cx="982452" cy="369332"/>
          </a:xfrm>
          <a:prstGeom prst="rect">
            <a:avLst/>
          </a:prstGeom>
          <a:noFill/>
        </p:spPr>
        <p:txBody>
          <a:bodyPr wrap="square" rtlCol="0">
            <a:spAutoFit/>
          </a:bodyPr>
          <a:lstStyle/>
          <a:p>
            <a:r>
              <a:rPr lang="en-US" b="1" dirty="0" smtClean="0"/>
              <a:t>Step 1</a:t>
            </a:r>
            <a:endParaRPr lang="de-CH" b="1" dirty="0"/>
          </a:p>
        </p:txBody>
      </p:sp>
      <p:sp>
        <p:nvSpPr>
          <p:cNvPr id="6" name="TextBox 5"/>
          <p:cNvSpPr txBox="1"/>
          <p:nvPr/>
        </p:nvSpPr>
        <p:spPr>
          <a:xfrm>
            <a:off x="235762" y="4581128"/>
            <a:ext cx="982452" cy="369332"/>
          </a:xfrm>
          <a:prstGeom prst="rect">
            <a:avLst/>
          </a:prstGeom>
          <a:noFill/>
        </p:spPr>
        <p:txBody>
          <a:bodyPr wrap="square" rtlCol="0">
            <a:spAutoFit/>
          </a:bodyPr>
          <a:lstStyle/>
          <a:p>
            <a:r>
              <a:rPr lang="en-US" b="1" dirty="0" smtClean="0"/>
              <a:t>Step 2</a:t>
            </a:r>
            <a:endParaRPr lang="de-CH" b="1" dirty="0"/>
          </a:p>
        </p:txBody>
      </p:sp>
    </p:spTree>
    <p:extLst>
      <p:ext uri="{BB962C8B-B14F-4D97-AF65-F5344CB8AC3E}">
        <p14:creationId xmlns:p14="http://schemas.microsoft.com/office/powerpoint/2010/main" val="48201721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Features Quantization</a:t>
            </a:r>
            <a:endParaRPr lang="de-CH" dirty="0"/>
          </a:p>
        </p:txBody>
      </p:sp>
      <p:sp>
        <p:nvSpPr>
          <p:cNvPr id="3" name="Content Placeholder 2"/>
          <p:cNvSpPr>
            <a:spLocks noGrp="1"/>
          </p:cNvSpPr>
          <p:nvPr>
            <p:ph idx="1"/>
          </p:nvPr>
        </p:nvSpPr>
        <p:spPr/>
        <p:txBody>
          <a:bodyPr>
            <a:normAutofit lnSpcReduction="10000"/>
          </a:bodyPr>
          <a:lstStyle/>
          <a:p>
            <a:r>
              <a:rPr lang="en-US" dirty="0" smtClean="0"/>
              <a:t>Using Visual vocabulary to quantize feature descriptors from an image.</a:t>
            </a:r>
          </a:p>
          <a:p>
            <a:pPr lvl="1"/>
            <a:r>
              <a:rPr lang="en-US" dirty="0" smtClean="0"/>
              <a:t>Similar images get mapped to same visual word</a:t>
            </a:r>
          </a:p>
          <a:p>
            <a:r>
              <a:rPr lang="en-US" dirty="0" smtClean="0"/>
              <a:t>Larger visual vocabulary </a:t>
            </a:r>
          </a:p>
          <a:p>
            <a:pPr marL="457200" lvl="1" indent="0">
              <a:buNone/>
            </a:pPr>
            <a:r>
              <a:rPr lang="en-US" dirty="0" smtClean="0"/>
              <a:t>-&gt; fewer features map to each word</a:t>
            </a:r>
            <a:endParaRPr lang="en-US" dirty="0"/>
          </a:p>
          <a:p>
            <a:r>
              <a:rPr lang="en-US" dirty="0" smtClean="0"/>
              <a:t>Method</a:t>
            </a:r>
          </a:p>
          <a:p>
            <a:pPr lvl="1"/>
            <a:r>
              <a:rPr lang="en-US" dirty="0" smtClean="0"/>
              <a:t>Resample to common resolution</a:t>
            </a:r>
          </a:p>
          <a:p>
            <a:pPr lvl="1"/>
            <a:r>
              <a:rPr lang="en-US" dirty="0" smtClean="0"/>
              <a:t>Extract features</a:t>
            </a:r>
          </a:p>
          <a:p>
            <a:pPr lvl="1"/>
            <a:r>
              <a:rPr lang="en-US" dirty="0" smtClean="0"/>
              <a:t>Quantize them with two rounds of ANN</a:t>
            </a:r>
          </a:p>
          <a:p>
            <a:pPr lvl="1"/>
            <a:endParaRPr lang="en-US" dirty="0" smtClean="0"/>
          </a:p>
        </p:txBody>
      </p:sp>
    </p:spTree>
    <p:extLst>
      <p:ext uri="{BB962C8B-B14F-4D97-AF65-F5344CB8AC3E}">
        <p14:creationId xmlns:p14="http://schemas.microsoft.com/office/powerpoint/2010/main" val="328448138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Inverse file generation</a:t>
            </a:r>
            <a:endParaRPr lang="de-CH" dirty="0"/>
          </a:p>
        </p:txBody>
      </p:sp>
      <p:sp>
        <p:nvSpPr>
          <p:cNvPr id="3" name="Content Placeholder 2"/>
          <p:cNvSpPr>
            <a:spLocks noGrp="1"/>
          </p:cNvSpPr>
          <p:nvPr>
            <p:ph idx="1"/>
          </p:nvPr>
        </p:nvSpPr>
        <p:spPr/>
        <p:txBody>
          <a:bodyPr/>
          <a:lstStyle/>
          <a:p>
            <a:r>
              <a:rPr lang="en-US" dirty="0" smtClean="0"/>
              <a:t>Constraints on image selection into the inverted file</a:t>
            </a:r>
            <a:endParaRPr lang="en-US" dirty="0"/>
          </a:p>
          <a:p>
            <a:pPr marL="971550" lvl="1" indent="-514350">
              <a:buFont typeface="+mj-lt"/>
              <a:buAutoNum type="arabicPeriod"/>
            </a:pPr>
            <a:r>
              <a:rPr lang="en-US" dirty="0"/>
              <a:t>Word must be </a:t>
            </a:r>
            <a:r>
              <a:rPr lang="en-US" dirty="0" smtClean="0"/>
              <a:t>unique</a:t>
            </a:r>
          </a:p>
          <a:p>
            <a:pPr marL="1371600" lvl="2" indent="-514350">
              <a:buFont typeface="Symbol" panose="05050102010706020507" pitchFamily="18" charset="2"/>
              <a:buChar char="-"/>
            </a:pPr>
            <a:r>
              <a:rPr lang="en-US" dirty="0" smtClean="0"/>
              <a:t>Avoids ambiguous correspondences</a:t>
            </a:r>
            <a:endParaRPr lang="en-US" dirty="0"/>
          </a:p>
          <a:p>
            <a:pPr marL="971550" lvl="1" indent="-514350">
              <a:buFont typeface="+mj-lt"/>
              <a:buAutoNum type="arabicPeriod"/>
            </a:pPr>
            <a:r>
              <a:rPr lang="en-US" dirty="0"/>
              <a:t>Word must be </a:t>
            </a:r>
            <a:r>
              <a:rPr lang="en-US" dirty="0" smtClean="0"/>
              <a:t>rare</a:t>
            </a:r>
          </a:p>
          <a:p>
            <a:pPr marL="1371600" lvl="2" indent="-514350">
              <a:buFont typeface="Symbol" panose="05050102010706020507" pitchFamily="18" charset="2"/>
              <a:buChar char="-"/>
            </a:pPr>
            <a:r>
              <a:rPr lang="en-US" dirty="0" smtClean="0"/>
              <a:t>Improves quality and efficiency of the method</a:t>
            </a:r>
          </a:p>
          <a:p>
            <a:pPr marL="1371600" lvl="2" indent="-514350">
              <a:buFont typeface="Symbol" panose="05050102010706020507" pitchFamily="18" charset="2"/>
              <a:buChar char="-"/>
            </a:pPr>
            <a:r>
              <a:rPr lang="en-US" dirty="0" smtClean="0"/>
              <a:t>Similar to </a:t>
            </a:r>
            <a:r>
              <a:rPr lang="en-US" dirty="0" err="1" smtClean="0"/>
              <a:t>tf-idf</a:t>
            </a:r>
            <a:r>
              <a:rPr lang="en-US" dirty="0" smtClean="0"/>
              <a:t> weighting</a:t>
            </a:r>
          </a:p>
          <a:p>
            <a:pPr marL="571500" indent="-514350"/>
            <a:endParaRPr lang="en-US" dirty="0"/>
          </a:p>
          <a:p>
            <a:endParaRPr lang="de-CH" dirty="0"/>
          </a:p>
        </p:txBody>
      </p:sp>
    </p:spTree>
    <p:extLst>
      <p:ext uri="{BB962C8B-B14F-4D97-AF65-F5344CB8AC3E}">
        <p14:creationId xmlns:p14="http://schemas.microsoft.com/office/powerpoint/2010/main" val="270371490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Clustering</a:t>
            </a:r>
          </a:p>
        </p:txBody>
      </p:sp>
      <p:sp>
        <p:nvSpPr>
          <p:cNvPr id="3" name="Content Placeholder 2"/>
          <p:cNvSpPr>
            <a:spLocks noGrp="1"/>
          </p:cNvSpPr>
          <p:nvPr>
            <p:ph idx="1"/>
          </p:nvPr>
        </p:nvSpPr>
        <p:spPr/>
        <p:txBody>
          <a:bodyPr>
            <a:normAutofit fontScale="92500"/>
          </a:bodyPr>
          <a:lstStyle/>
          <a:p>
            <a:r>
              <a:rPr lang="de-CH" dirty="0" smtClean="0"/>
              <a:t>Used to reconstruct find smaller clusters in croudsourced datasets</a:t>
            </a:r>
          </a:p>
          <a:p>
            <a:pPr lvl="1"/>
            <a:r>
              <a:rPr lang="de-CH" dirty="0" smtClean="0"/>
              <a:t>Reconstruct clusters into seperate 3D models</a:t>
            </a:r>
          </a:p>
          <a:p>
            <a:r>
              <a:rPr lang="de-CH" dirty="0" smtClean="0"/>
              <a:t>Method</a:t>
            </a:r>
          </a:p>
          <a:p>
            <a:pPr marL="971550" lvl="1" indent="-514350">
              <a:buFont typeface="+mj-lt"/>
              <a:buAutoNum type="arabicPeriod"/>
            </a:pPr>
            <a:r>
              <a:rPr lang="de-CH" dirty="0" smtClean="0"/>
              <a:t>Count number of putative matches for each pair of images -&gt; </a:t>
            </a:r>
            <a:r>
              <a:rPr lang="de-CH" dirty="0"/>
              <a:t>(N x N) </a:t>
            </a:r>
            <a:r>
              <a:rPr lang="de-CH" dirty="0" smtClean="0"/>
              <a:t>Matrix Q</a:t>
            </a:r>
          </a:p>
          <a:p>
            <a:pPr marL="971550" lvl="1" indent="-514350">
              <a:buFont typeface="+mj-lt"/>
              <a:buAutoNum type="arabicPeriod"/>
            </a:pPr>
            <a:r>
              <a:rPr lang="de-CH" dirty="0" smtClean="0"/>
              <a:t>Thresohold with minimum desired number of matches Q</a:t>
            </a:r>
            <a:r>
              <a:rPr lang="de-CH" baseline="-25000" dirty="0" smtClean="0"/>
              <a:t>min </a:t>
            </a:r>
            <a:r>
              <a:rPr lang="de-CH" dirty="0" smtClean="0"/>
              <a:t>-&gt; Adjacency matrix B</a:t>
            </a:r>
          </a:p>
          <a:p>
            <a:pPr marL="971550" lvl="1" indent="-514350">
              <a:buFont typeface="+mj-lt"/>
              <a:buAutoNum type="arabicPeriod"/>
            </a:pPr>
            <a:r>
              <a:rPr lang="de-CH" dirty="0" smtClean="0"/>
              <a:t>Connected component search on B yields clusters</a:t>
            </a:r>
          </a:p>
          <a:p>
            <a:pPr marL="971550" lvl="1" indent="-514350">
              <a:buFont typeface="+mj-lt"/>
              <a:buAutoNum type="arabicPeriod"/>
            </a:pPr>
            <a:endParaRPr lang="de-CH" dirty="0" smtClean="0"/>
          </a:p>
          <a:p>
            <a:endParaRPr lang="de-CH" dirty="0"/>
          </a:p>
        </p:txBody>
      </p:sp>
    </p:spTree>
    <p:extLst>
      <p:ext uri="{BB962C8B-B14F-4D97-AF65-F5344CB8AC3E}">
        <p14:creationId xmlns:p14="http://schemas.microsoft.com/office/powerpoint/2010/main" val="12644728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Integeration</a:t>
            </a:r>
            <a:r>
              <a:rPr lang="en-US" dirty="0" smtClean="0"/>
              <a:t> with </a:t>
            </a:r>
            <a:r>
              <a:rPr lang="en-US" dirty="0" err="1" smtClean="0"/>
              <a:t>SfM</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312251748"/>
              </p:ext>
            </p:extLst>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098150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1864</Words>
  <Application>Microsoft Office PowerPoint</Application>
  <PresentationFormat>On-screen Show (4:3)</PresentationFormat>
  <Paragraphs>153</Paragraphs>
  <Slides>19</Slides>
  <Notes>14</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Office Theme</vt:lpstr>
      <vt:lpstr>Efficient Multiview Correspondence for Structure from Motion Michal Havlena and Konrad Schindler  Institute of Geodesy and Photogrammetry, ETH Z¨urich, Switzerland</vt:lpstr>
      <vt:lpstr>Basic Problem</vt:lpstr>
      <vt:lpstr>How its normally done?</vt:lpstr>
      <vt:lpstr>What is proposed?</vt:lpstr>
      <vt:lpstr>Method</vt:lpstr>
      <vt:lpstr>Features Quantization</vt:lpstr>
      <vt:lpstr>Inverse file generation</vt:lpstr>
      <vt:lpstr>Clustering</vt:lpstr>
      <vt:lpstr>Integeration with SfM</vt:lpstr>
      <vt:lpstr>Experiment</vt:lpstr>
      <vt:lpstr>Considerations</vt:lpstr>
      <vt:lpstr>Feature Extraction</vt:lpstr>
      <vt:lpstr>Clustering</vt:lpstr>
      <vt:lpstr>Clustering</vt:lpstr>
      <vt:lpstr>Export of Matches and 3D Reconstruction</vt:lpstr>
      <vt:lpstr>PowerPoint Presentation</vt:lpstr>
      <vt:lpstr>Computation Comparison</vt:lpstr>
      <vt:lpstr>Quality Comparison</vt:lpstr>
      <vt:lpstr>Conclusions</vt:lpstr>
    </vt:vector>
  </TitlesOfParts>
  <Company>ETH Zuerich</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Efficient Multiview Correspondence for Structure from Motion.</dc:title>
  <dc:creator>Tindivanam Murali  Srivathsan</dc:creator>
  <cp:lastModifiedBy>Tindivanam Murali  Srivathsan</cp:lastModifiedBy>
  <cp:revision>19</cp:revision>
  <dcterms:created xsi:type="dcterms:W3CDTF">2015-03-15T19:14:48Z</dcterms:created>
  <dcterms:modified xsi:type="dcterms:W3CDTF">2015-03-16T06:23:37Z</dcterms:modified>
</cp:coreProperties>
</file>

<file path=docProps/thumbnail.jpeg>
</file>